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72" r:id="rId1"/>
  </p:sldMasterIdLst>
  <p:notesMasterIdLst>
    <p:notesMasterId r:id="rId12"/>
  </p:notesMasterIdLst>
  <p:handoutMasterIdLst>
    <p:handoutMasterId r:id="rId13"/>
  </p:handoutMasterIdLst>
  <p:sldIdLst>
    <p:sldId id="295" r:id="rId2"/>
    <p:sldId id="257" r:id="rId3"/>
    <p:sldId id="296" r:id="rId4"/>
    <p:sldId id="297" r:id="rId5"/>
    <p:sldId id="298" r:id="rId6"/>
    <p:sldId id="299" r:id="rId7"/>
    <p:sldId id="300" r:id="rId8"/>
    <p:sldId id="301" r:id="rId9"/>
    <p:sldId id="302" r:id="rId10"/>
    <p:sldId id="303" r:id="rId11"/>
  </p:sldIdLst>
  <p:sldSz cx="9144000" cy="6858000" type="screen4x3"/>
  <p:notesSz cx="9144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884"/>
    <p:restoredTop sz="94726"/>
  </p:normalViewPr>
  <p:slideViewPr>
    <p:cSldViewPr>
      <p:cViewPr varScale="1">
        <p:scale>
          <a:sx n="120" d="100"/>
          <a:sy n="120" d="100"/>
        </p:scale>
        <p:origin x="1480" y="184"/>
      </p:cViewPr>
      <p:guideLst>
        <p:guide orient="horz" pos="2880"/>
        <p:guide pos="2160"/>
      </p:guideLst>
    </p:cSldViewPr>
  </p:slideViewPr>
  <p:notesTextViewPr>
    <p:cViewPr>
      <p:scale>
        <a:sx n="100" d="100"/>
        <a:sy n="100" d="100"/>
      </p:scale>
      <p:origin x="0" y="0"/>
    </p:cViewPr>
  </p:notesTextViewPr>
  <p:notesViewPr>
    <p:cSldViewPr>
      <p:cViewPr varScale="1">
        <p:scale>
          <a:sx n="127" d="100"/>
          <a:sy n="127" d="100"/>
        </p:scale>
        <p:origin x="1200"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B0E3C2B-A981-5D3B-0093-76121E4112CB}"/>
              </a:ext>
            </a:extLst>
          </p:cNvPr>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5B090E8A-A068-FC16-9A2D-7136A50A6347}"/>
              </a:ext>
            </a:extLst>
          </p:cNvPr>
          <p:cNvSpPr>
            <a:spLocks noGrp="1"/>
          </p:cNvSpPr>
          <p:nvPr>
            <p:ph type="dt" sz="quarter" idx="1"/>
          </p:nvPr>
        </p:nvSpPr>
        <p:spPr>
          <a:xfrm>
            <a:off x="5180013" y="0"/>
            <a:ext cx="3962400" cy="344488"/>
          </a:xfrm>
          <a:prstGeom prst="rect">
            <a:avLst/>
          </a:prstGeom>
        </p:spPr>
        <p:txBody>
          <a:bodyPr vert="horz" lIns="91440" tIns="45720" rIns="91440" bIns="45720" rtlCol="0"/>
          <a:lstStyle>
            <a:lvl1pPr algn="r">
              <a:defRPr sz="1200"/>
            </a:lvl1pPr>
          </a:lstStyle>
          <a:p>
            <a:fld id="{260ACD0E-13A3-4B49-B28D-A0C334995D7A}" type="datetimeFigureOut">
              <a:rPr lang="en-US" smtClean="0"/>
              <a:t>11/25/25</a:t>
            </a:fld>
            <a:endParaRPr lang="en-US"/>
          </a:p>
        </p:txBody>
      </p:sp>
      <p:sp>
        <p:nvSpPr>
          <p:cNvPr id="4" name="Footer Placeholder 3">
            <a:extLst>
              <a:ext uri="{FF2B5EF4-FFF2-40B4-BE49-F238E27FC236}">
                <a16:creationId xmlns:a16="http://schemas.microsoft.com/office/drawing/2014/main" id="{489DB0A1-51C1-6AD7-8212-F238299E719C}"/>
              </a:ext>
            </a:extLst>
          </p:cNvPr>
          <p:cNvSpPr>
            <a:spLocks noGrp="1"/>
          </p:cNvSpPr>
          <p:nvPr>
            <p:ph type="ftr" sz="quarter" idx="2"/>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2F151FC-0899-0CCE-9368-1990E255A871}"/>
              </a:ext>
            </a:extLst>
          </p:cNvPr>
          <p:cNvSpPr>
            <a:spLocks noGrp="1"/>
          </p:cNvSpPr>
          <p:nvPr>
            <p:ph type="sldNum" sz="quarter" idx="3"/>
          </p:nvPr>
        </p:nvSpPr>
        <p:spPr>
          <a:xfrm>
            <a:off x="5180013" y="6513513"/>
            <a:ext cx="3962400" cy="344487"/>
          </a:xfrm>
          <a:prstGeom prst="rect">
            <a:avLst/>
          </a:prstGeom>
        </p:spPr>
        <p:txBody>
          <a:bodyPr vert="horz" lIns="91440" tIns="45720" rIns="91440" bIns="45720" rtlCol="0" anchor="b"/>
          <a:lstStyle>
            <a:lvl1pPr algn="r">
              <a:defRPr sz="1200"/>
            </a:lvl1pPr>
          </a:lstStyle>
          <a:p>
            <a:fld id="{5E1E4D34-0C3E-F54D-AE52-3BEC613BE17A}" type="slidenum">
              <a:rPr lang="en-US" smtClean="0"/>
              <a:t>‹#›</a:t>
            </a:fld>
            <a:endParaRPr lang="en-US"/>
          </a:p>
        </p:txBody>
      </p:sp>
    </p:spTree>
    <p:extLst>
      <p:ext uri="{BB962C8B-B14F-4D97-AF65-F5344CB8AC3E}">
        <p14:creationId xmlns:p14="http://schemas.microsoft.com/office/powerpoint/2010/main" val="21710107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658D6BCE-6553-C34A-8C65-13334ACF264E}" type="datetimeFigureOut">
              <a:rPr lang="en-US" smtClean="0"/>
              <a:t>11/25/25</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D9ABC076-8172-3442-8F93-05FF4A6E19BC}" type="slidenum">
              <a:rPr lang="en-US" smtClean="0"/>
              <a:t>‹#›</a:t>
            </a:fld>
            <a:endParaRPr lang="en-US"/>
          </a:p>
        </p:txBody>
      </p:sp>
    </p:spTree>
    <p:extLst>
      <p:ext uri="{BB962C8B-B14F-4D97-AF65-F5344CB8AC3E}">
        <p14:creationId xmlns:p14="http://schemas.microsoft.com/office/powerpoint/2010/main" val="16031427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4" name="Google Shape;204;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9" name="Google Shape;8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1" name="Google Shape;101;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7" name="Google Shape;117;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8" name="Google Shape;128;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2" name="Google Shape;142;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3" name="Google Shape;163;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1" name="Google Shape;171;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7" name="bg object 17"/>
          <p:cNvSpPr/>
          <p:nvPr/>
        </p:nvSpPr>
        <p:spPr>
          <a:xfrm>
            <a:off x="0" y="6334505"/>
            <a:ext cx="9144000" cy="66040"/>
          </a:xfrm>
          <a:custGeom>
            <a:avLst/>
            <a:gdLst/>
            <a:ahLst/>
            <a:cxnLst/>
            <a:rect l="l" t="t" r="r" b="b"/>
            <a:pathLst>
              <a:path w="9144000" h="66039">
                <a:moveTo>
                  <a:pt x="9144000" y="0"/>
                </a:moveTo>
                <a:lnTo>
                  <a:pt x="0" y="0"/>
                </a:lnTo>
                <a:lnTo>
                  <a:pt x="0" y="65532"/>
                </a:lnTo>
                <a:lnTo>
                  <a:pt x="9144000" y="65532"/>
                </a:lnTo>
                <a:lnTo>
                  <a:pt x="9144000" y="0"/>
                </a:lnTo>
                <a:close/>
              </a:path>
            </a:pathLst>
          </a:custGeom>
          <a:solidFill>
            <a:srgbClr val="585858"/>
          </a:solidFill>
        </p:spPr>
        <p:txBody>
          <a:bodyPr wrap="square" lIns="0" tIns="0" rIns="0" bIns="0" rtlCol="0"/>
          <a:lstStyle/>
          <a:p>
            <a:endParaRPr b="0" i="0">
              <a:solidFill>
                <a:schemeClr val="tx1"/>
              </a:solidFill>
              <a:latin typeface="Helvetica Light" panose="020B0403020202020204" pitchFamily="34" charset="0"/>
            </a:endParaRPr>
          </a:p>
        </p:txBody>
      </p:sp>
      <p:sp>
        <p:nvSpPr>
          <p:cNvPr id="18" name="bg object 18"/>
          <p:cNvSpPr/>
          <p:nvPr/>
        </p:nvSpPr>
        <p:spPr>
          <a:xfrm>
            <a:off x="895350" y="1738122"/>
            <a:ext cx="7475220" cy="0"/>
          </a:xfrm>
          <a:custGeom>
            <a:avLst/>
            <a:gdLst/>
            <a:ahLst/>
            <a:cxnLst/>
            <a:rect l="l" t="t" r="r" b="b"/>
            <a:pathLst>
              <a:path w="7475220">
                <a:moveTo>
                  <a:pt x="0" y="0"/>
                </a:moveTo>
                <a:lnTo>
                  <a:pt x="7475220" y="0"/>
                </a:lnTo>
              </a:path>
            </a:pathLst>
          </a:custGeom>
          <a:ln w="6096">
            <a:solidFill>
              <a:srgbClr val="7E7E7E"/>
            </a:solidFill>
          </a:ln>
        </p:spPr>
        <p:txBody>
          <a:bodyPr wrap="square" lIns="0" tIns="0" rIns="0" bIns="0" rtlCol="0"/>
          <a:lstStyle/>
          <a:p>
            <a:endParaRPr b="0" i="0">
              <a:solidFill>
                <a:schemeClr val="tx1"/>
              </a:solidFill>
              <a:latin typeface="Helvetica Light" panose="020B0403020202020204" pitchFamily="34" charset="0"/>
            </a:endParaRPr>
          </a:p>
        </p:txBody>
      </p:sp>
      <p:sp>
        <p:nvSpPr>
          <p:cNvPr id="19" name="bg object 19"/>
          <p:cNvSpPr/>
          <p:nvPr/>
        </p:nvSpPr>
        <p:spPr>
          <a:xfrm>
            <a:off x="906017" y="4343400"/>
            <a:ext cx="7406640" cy="0"/>
          </a:xfrm>
          <a:custGeom>
            <a:avLst/>
            <a:gdLst/>
            <a:ahLst/>
            <a:cxnLst/>
            <a:rect l="l" t="t" r="r" b="b"/>
            <a:pathLst>
              <a:path w="7406640">
                <a:moveTo>
                  <a:pt x="0" y="0"/>
                </a:moveTo>
                <a:lnTo>
                  <a:pt x="7406640" y="0"/>
                </a:lnTo>
              </a:path>
            </a:pathLst>
          </a:custGeom>
          <a:ln w="6096">
            <a:solidFill>
              <a:srgbClr val="7E7E7E"/>
            </a:solidFill>
          </a:ln>
        </p:spPr>
        <p:txBody>
          <a:bodyPr wrap="square" lIns="0" tIns="0" rIns="0" bIns="0" rtlCol="0"/>
          <a:lstStyle/>
          <a:p>
            <a:endParaRPr b="0" i="0">
              <a:solidFill>
                <a:schemeClr val="tx1"/>
              </a:solidFill>
              <a:latin typeface="Helvetica Light" panose="020B0403020202020204" pitchFamily="34" charset="0"/>
            </a:endParaRPr>
          </a:p>
        </p:txBody>
      </p:sp>
      <p:sp>
        <p:nvSpPr>
          <p:cNvPr id="2" name="Holder 2"/>
          <p:cNvSpPr>
            <a:spLocks noGrp="1"/>
          </p:cNvSpPr>
          <p:nvPr>
            <p:ph type="ctrTitle"/>
          </p:nvPr>
        </p:nvSpPr>
        <p:spPr>
          <a:xfrm>
            <a:off x="901700" y="2642107"/>
            <a:ext cx="4672330" cy="738664"/>
          </a:xfrm>
          <a:prstGeom prst="rect">
            <a:avLst/>
          </a:prstGeom>
        </p:spPr>
        <p:txBody>
          <a:bodyPr wrap="square" lIns="0" tIns="0" rIns="0" bIns="0">
            <a:spAutoFit/>
          </a:bodyPr>
          <a:lstStyle>
            <a:lvl1pPr>
              <a:defRPr sz="4800" b="0" i="0">
                <a:solidFill>
                  <a:schemeClr val="tx1"/>
                </a:solidFill>
                <a:latin typeface="Helvetica Light" panose="020B0403020202020204" pitchFamily="34" charset="0"/>
                <a:cs typeface="Calibri Light"/>
              </a:defRPr>
            </a:lvl1pPr>
          </a:lstStyle>
          <a:p>
            <a:pPr rtl="0"/>
            <a:endParaRPr dirty="0"/>
          </a:p>
        </p:txBody>
      </p:sp>
      <p:sp>
        <p:nvSpPr>
          <p:cNvPr id="3" name="Holder 3"/>
          <p:cNvSpPr>
            <a:spLocks noGrp="1"/>
          </p:cNvSpPr>
          <p:nvPr>
            <p:ph type="subTitle" idx="4"/>
          </p:nvPr>
        </p:nvSpPr>
        <p:spPr>
          <a:xfrm>
            <a:off x="901700" y="3628930"/>
            <a:ext cx="6346825" cy="400110"/>
          </a:xfrm>
          <a:prstGeom prst="rect">
            <a:avLst/>
          </a:prstGeom>
        </p:spPr>
        <p:txBody>
          <a:bodyPr wrap="square" lIns="0" tIns="0" rIns="0" bIns="0">
            <a:spAutoFit/>
          </a:bodyPr>
          <a:lstStyle>
            <a:lvl1pPr>
              <a:defRPr sz="2600" b="0" i="0">
                <a:solidFill>
                  <a:schemeClr val="tx1"/>
                </a:solidFill>
                <a:latin typeface="Helvetica Light" panose="020B0403020202020204" pitchFamily="34" charset="0"/>
                <a:cs typeface="Calibri"/>
              </a:defRPr>
            </a:lvl1pPr>
          </a:lstStyle>
          <a:p>
            <a:endParaRPr/>
          </a:p>
        </p:txBody>
      </p:sp>
      <p:sp>
        <p:nvSpPr>
          <p:cNvPr id="21" name="Holder 4">
            <a:extLst>
              <a:ext uri="{FF2B5EF4-FFF2-40B4-BE49-F238E27FC236}">
                <a16:creationId xmlns:a16="http://schemas.microsoft.com/office/drawing/2014/main" id="{3D88D108-CECD-C7E3-C855-283907BB435C}"/>
              </a:ext>
            </a:extLst>
          </p:cNvPr>
          <p:cNvSpPr txBox="1">
            <a:spLocks/>
          </p:cNvSpPr>
          <p:nvPr userDrawn="1"/>
        </p:nvSpPr>
        <p:spPr>
          <a:xfrm>
            <a:off x="3824604" y="6594841"/>
            <a:ext cx="1494792" cy="135102"/>
          </a:xfrm>
          <a:prstGeom prst="rect">
            <a:avLst/>
          </a:prstGeom>
        </p:spPr>
        <p:txBody>
          <a:bodyPr wrap="square" lIns="0" tIns="0" rIns="0" bIns="0">
            <a:spAutoFit/>
          </a:bodyPr>
          <a:lstStyle>
            <a:defPPr>
              <a:defRPr kern="0"/>
            </a:defPPr>
            <a:lvl1pPr marL="12700" marR="0" indent="0" defTabSz="914400" eaLnBrk="1" fontAlgn="auto" latinLnBrk="0" hangingPunct="1">
              <a:lnSpc>
                <a:spcPts val="955"/>
              </a:lnSpc>
              <a:spcBef>
                <a:spcPts val="0"/>
              </a:spcBef>
              <a:spcAft>
                <a:spcPts val="0"/>
              </a:spcAft>
              <a:buClrTx/>
              <a:buSzTx/>
              <a:buFontTx/>
              <a:buNone/>
              <a:tabLst/>
              <a:defRPr sz="1100" b="0" i="0">
                <a:solidFill>
                  <a:schemeClr val="tx1"/>
                </a:solidFill>
                <a:latin typeface="Helvetica" pitchFamily="2" charset="0"/>
                <a:cs typeface="Calibri"/>
              </a:defRPr>
            </a:lvl1pPr>
          </a:lstStyle>
          <a:p>
            <a:r>
              <a:rPr lang="en-US" b="0" i="0" dirty="0">
                <a:latin typeface="Helvetica Light" panose="020B0403020202020204" pitchFamily="34" charset="0"/>
              </a:rPr>
              <a:t>MAE 20P – Lecture 9</a:t>
            </a:r>
          </a:p>
        </p:txBody>
      </p:sp>
      <p:sp>
        <p:nvSpPr>
          <p:cNvPr id="22" name="Holder 6">
            <a:extLst>
              <a:ext uri="{FF2B5EF4-FFF2-40B4-BE49-F238E27FC236}">
                <a16:creationId xmlns:a16="http://schemas.microsoft.com/office/drawing/2014/main" id="{4BD19D70-D545-149A-08E6-288B1509C9E6}"/>
              </a:ext>
            </a:extLst>
          </p:cNvPr>
          <p:cNvSpPr txBox="1">
            <a:spLocks/>
          </p:cNvSpPr>
          <p:nvPr userDrawn="1"/>
        </p:nvSpPr>
        <p:spPr>
          <a:xfrm>
            <a:off x="8245347" y="6561883"/>
            <a:ext cx="199390" cy="161583"/>
          </a:xfrm>
          <a:prstGeom prst="rect">
            <a:avLst/>
          </a:prstGeom>
        </p:spPr>
        <p:txBody>
          <a:bodyPr wrap="square" lIns="0" tIns="0" rIns="0" bIns="0">
            <a:spAutoFit/>
          </a:bodyPr>
          <a:lstStyle>
            <a:defPPr>
              <a:defRPr kern="0"/>
            </a:defPPr>
            <a:lvl1pPr>
              <a:defRPr sz="1050" b="0" i="0">
                <a:solidFill>
                  <a:schemeClr val="tx1"/>
                </a:solidFill>
                <a:latin typeface="Helvetica" pitchFamily="2" charset="0"/>
                <a:cs typeface="Calibri"/>
              </a:defRPr>
            </a:lvl1pPr>
          </a:lstStyle>
          <a:p>
            <a:pPr marL="12700">
              <a:spcBef>
                <a:spcPts val="330"/>
              </a:spcBef>
            </a:pPr>
            <a:fld id="{81D60167-4931-47E6-BA6A-407CBD079E47}" type="slidenum">
              <a:rPr lang="en-US" b="0" i="0" spc="-25" smtClean="0">
                <a:latin typeface="Helvetica Light" panose="020B0403020202020204" pitchFamily="34" charset="0"/>
              </a:rPr>
              <a:pPr marL="12700">
                <a:spcBef>
                  <a:spcPts val="330"/>
                </a:spcBef>
              </a:pPr>
              <a:t>‹#›</a:t>
            </a:fld>
            <a:endParaRPr lang="en-US" b="0" i="0" spc="-25" dirty="0">
              <a:latin typeface="Helvetica Light" panose="020B0403020202020204" pitchFamily="34" charset="0"/>
            </a:endParaRPr>
          </a:p>
        </p:txBody>
      </p:sp>
    </p:spTree>
    <p:extLst>
      <p:ext uri="{BB962C8B-B14F-4D97-AF65-F5344CB8AC3E}">
        <p14:creationId xmlns:p14="http://schemas.microsoft.com/office/powerpoint/2010/main" val="71567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0" i="0">
                <a:solidFill>
                  <a:schemeClr val="tx1"/>
                </a:solidFill>
                <a:latin typeface="Helvetica Light" panose="020B0403020202020204" pitchFamily="34" charset="0"/>
                <a:cs typeface="Calibri Light"/>
              </a:defRPr>
            </a:lvl1pPr>
          </a:lstStyle>
          <a:p>
            <a:endParaRPr/>
          </a:p>
        </p:txBody>
      </p:sp>
      <p:sp>
        <p:nvSpPr>
          <p:cNvPr id="3" name="Holder 3"/>
          <p:cNvSpPr>
            <a:spLocks noGrp="1"/>
          </p:cNvSpPr>
          <p:nvPr>
            <p:ph type="body" idx="1"/>
          </p:nvPr>
        </p:nvSpPr>
        <p:spPr/>
        <p:txBody>
          <a:bodyPr lIns="0" tIns="0" rIns="0" bIns="0"/>
          <a:lstStyle>
            <a:lvl1pPr>
              <a:defRPr sz="2600" b="0" i="0">
                <a:solidFill>
                  <a:schemeClr val="tx1"/>
                </a:solidFill>
                <a:latin typeface="Helvetica Light" panose="020B0403020202020204" pitchFamily="34" charset="0"/>
                <a:cs typeface="Calibri"/>
              </a:defRPr>
            </a:lvl1pPr>
          </a:lstStyle>
          <a:p>
            <a:endParaRPr/>
          </a:p>
        </p:txBody>
      </p:sp>
    </p:spTree>
    <p:extLst>
      <p:ext uri="{BB962C8B-B14F-4D97-AF65-F5344CB8AC3E}">
        <p14:creationId xmlns:p14="http://schemas.microsoft.com/office/powerpoint/2010/main" val="1226889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0" i="0">
                <a:solidFill>
                  <a:schemeClr val="tx1"/>
                </a:solidFill>
                <a:latin typeface="Helvetica Light" panose="020B0403020202020204" pitchFamily="34" charset="0"/>
                <a:cs typeface="Calibri Light"/>
              </a:defRPr>
            </a:lvl1pPr>
          </a:lstStyle>
          <a:p>
            <a:endParaRPr/>
          </a:p>
        </p:txBody>
      </p:sp>
      <p:sp>
        <p:nvSpPr>
          <p:cNvPr id="3" name="Holder 3"/>
          <p:cNvSpPr>
            <a:spLocks noGrp="1"/>
          </p:cNvSpPr>
          <p:nvPr>
            <p:ph sz="half" idx="2"/>
          </p:nvPr>
        </p:nvSpPr>
        <p:spPr>
          <a:xfrm>
            <a:off x="457200" y="1577340"/>
            <a:ext cx="3977640" cy="400110"/>
          </a:xfrm>
          <a:prstGeom prst="rect">
            <a:avLst/>
          </a:prstGeom>
        </p:spPr>
        <p:txBody>
          <a:bodyPr wrap="square" lIns="0" tIns="0" rIns="0" bIns="0">
            <a:spAutoFit/>
          </a:bodyPr>
          <a:lstStyle>
            <a:lvl1pPr>
              <a:defRPr b="0" i="0">
                <a:latin typeface="Helvetica Light" panose="020B0403020202020204" pitchFamily="34" charset="0"/>
              </a:defRPr>
            </a:lvl1pPr>
          </a:lstStyle>
          <a:p>
            <a:endParaRPr/>
          </a:p>
        </p:txBody>
      </p:sp>
      <p:sp>
        <p:nvSpPr>
          <p:cNvPr id="4" name="Holder 4"/>
          <p:cNvSpPr>
            <a:spLocks noGrp="1"/>
          </p:cNvSpPr>
          <p:nvPr>
            <p:ph sz="half" idx="3"/>
          </p:nvPr>
        </p:nvSpPr>
        <p:spPr>
          <a:xfrm>
            <a:off x="4709160" y="1577340"/>
            <a:ext cx="3977640" cy="400110"/>
          </a:xfrm>
          <a:prstGeom prst="rect">
            <a:avLst/>
          </a:prstGeom>
        </p:spPr>
        <p:txBody>
          <a:bodyPr wrap="square" lIns="0" tIns="0" rIns="0" bIns="0">
            <a:spAutoFit/>
          </a:bodyPr>
          <a:lstStyle>
            <a:lvl1pPr>
              <a:defRPr b="0" i="0">
                <a:latin typeface="Helvetica Light" panose="020B0403020202020204" pitchFamily="34" charset="0"/>
              </a:defRPr>
            </a:lvl1pPr>
          </a:lstStyle>
          <a:p>
            <a:endParaRPr/>
          </a:p>
        </p:txBody>
      </p:sp>
    </p:spTree>
    <p:extLst>
      <p:ext uri="{BB962C8B-B14F-4D97-AF65-F5344CB8AC3E}">
        <p14:creationId xmlns:p14="http://schemas.microsoft.com/office/powerpoint/2010/main" val="3833138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0" i="0">
                <a:solidFill>
                  <a:schemeClr val="tx1"/>
                </a:solidFill>
                <a:latin typeface="Helvetica Light" panose="020B0403020202020204" pitchFamily="34" charset="0"/>
                <a:cs typeface="Calibri Light"/>
              </a:defRPr>
            </a:lvl1pPr>
          </a:lstStyle>
          <a:p>
            <a:endParaRPr/>
          </a:p>
        </p:txBody>
      </p:sp>
    </p:spTree>
    <p:extLst>
      <p:ext uri="{BB962C8B-B14F-4D97-AF65-F5344CB8AC3E}">
        <p14:creationId xmlns:p14="http://schemas.microsoft.com/office/powerpoint/2010/main" val="3859392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5" name="bg object 17">
            <a:extLst>
              <a:ext uri="{FF2B5EF4-FFF2-40B4-BE49-F238E27FC236}">
                <a16:creationId xmlns:a16="http://schemas.microsoft.com/office/drawing/2014/main" id="{9832EDB5-3642-8C78-CD89-D22123510FE2}"/>
              </a:ext>
            </a:extLst>
          </p:cNvPr>
          <p:cNvSpPr/>
          <p:nvPr userDrawn="1"/>
        </p:nvSpPr>
        <p:spPr>
          <a:xfrm>
            <a:off x="0" y="6334505"/>
            <a:ext cx="9144000" cy="66040"/>
          </a:xfrm>
          <a:custGeom>
            <a:avLst/>
            <a:gdLst/>
            <a:ahLst/>
            <a:cxnLst/>
            <a:rect l="l" t="t" r="r" b="b"/>
            <a:pathLst>
              <a:path w="9144000" h="66039">
                <a:moveTo>
                  <a:pt x="9144000" y="0"/>
                </a:moveTo>
                <a:lnTo>
                  <a:pt x="0" y="0"/>
                </a:lnTo>
                <a:lnTo>
                  <a:pt x="0" y="65532"/>
                </a:lnTo>
                <a:lnTo>
                  <a:pt x="9144000" y="65532"/>
                </a:lnTo>
                <a:lnTo>
                  <a:pt x="9144000" y="0"/>
                </a:lnTo>
                <a:close/>
              </a:path>
            </a:pathLst>
          </a:custGeom>
          <a:solidFill>
            <a:srgbClr val="585858"/>
          </a:solidFill>
        </p:spPr>
        <p:txBody>
          <a:bodyPr wrap="square" lIns="0" tIns="0" rIns="0" bIns="0" rtlCol="0"/>
          <a:lstStyle/>
          <a:p>
            <a:endParaRPr>
              <a:latin typeface="Helvetica" pitchFamily="2" charset="0"/>
            </a:endParaRPr>
          </a:p>
        </p:txBody>
      </p:sp>
      <p:sp>
        <p:nvSpPr>
          <p:cNvPr id="4" name="Holder 4">
            <a:extLst>
              <a:ext uri="{FF2B5EF4-FFF2-40B4-BE49-F238E27FC236}">
                <a16:creationId xmlns:a16="http://schemas.microsoft.com/office/drawing/2014/main" id="{3038B589-C6C6-A5AE-CA1C-B0C2A26F9861}"/>
              </a:ext>
            </a:extLst>
          </p:cNvPr>
          <p:cNvSpPr>
            <a:spLocks noGrp="1"/>
          </p:cNvSpPr>
          <p:nvPr>
            <p:ph type="ftr" sz="quarter" idx="5"/>
          </p:nvPr>
        </p:nvSpPr>
        <p:spPr>
          <a:xfrm>
            <a:off x="3886200" y="6609141"/>
            <a:ext cx="1494792" cy="128625"/>
          </a:xfrm>
          <a:prstGeom prst="rect">
            <a:avLst/>
          </a:prstGeom>
        </p:spPr>
        <p:txBody>
          <a:bodyPr wrap="square" lIns="0" tIns="0" rIns="0" bIns="0">
            <a:spAutoFit/>
          </a:bodyPr>
          <a:lstStyle>
            <a:lvl1pPr marL="12700" marR="0" indent="0" defTabSz="914400" eaLnBrk="1" fontAlgn="auto" latinLnBrk="0" hangingPunct="1">
              <a:lnSpc>
                <a:spcPts val="955"/>
              </a:lnSpc>
              <a:spcBef>
                <a:spcPts val="0"/>
              </a:spcBef>
              <a:spcAft>
                <a:spcPts val="0"/>
              </a:spcAft>
              <a:buClrTx/>
              <a:buSzTx/>
              <a:buFontTx/>
              <a:buNone/>
              <a:tabLst/>
              <a:defRPr sz="1100" b="0" i="0">
                <a:solidFill>
                  <a:schemeClr val="tx1"/>
                </a:solidFill>
                <a:latin typeface="Helvetica" pitchFamily="2" charset="0"/>
                <a:cs typeface="Calibri"/>
              </a:defRPr>
            </a:lvl1pPr>
          </a:lstStyle>
          <a:p>
            <a:r>
              <a:rPr lang="en-US"/>
              <a:t>MAE 20P – Lecture 1</a:t>
            </a:r>
            <a:endParaRPr lang="en-US" spc="-60" dirty="0"/>
          </a:p>
        </p:txBody>
      </p:sp>
      <p:sp>
        <p:nvSpPr>
          <p:cNvPr id="8" name="Holder 5">
            <a:extLst>
              <a:ext uri="{FF2B5EF4-FFF2-40B4-BE49-F238E27FC236}">
                <a16:creationId xmlns:a16="http://schemas.microsoft.com/office/drawing/2014/main" id="{DFCA1F36-6D91-4F0B-BBEF-E0B848715D22}"/>
              </a:ext>
            </a:extLst>
          </p:cNvPr>
          <p:cNvSpPr>
            <a:spLocks noGrp="1"/>
          </p:cNvSpPr>
          <p:nvPr>
            <p:ph type="dt" sz="half" idx="6"/>
          </p:nvPr>
        </p:nvSpPr>
        <p:spPr>
          <a:xfrm>
            <a:off x="381000" y="6504125"/>
            <a:ext cx="2103120" cy="276999"/>
          </a:xfrm>
          <a:prstGeom prst="rect">
            <a:avLst/>
          </a:prstGeom>
        </p:spPr>
        <p:txBody>
          <a:bodyPr wrap="square" lIns="0" tIns="0" rIns="0" bIns="0">
            <a:spAutoFit/>
          </a:bodyPr>
          <a:lstStyle>
            <a:lvl1pPr algn="l">
              <a:defRPr>
                <a:solidFill>
                  <a:schemeClr val="tx1"/>
                </a:solidFill>
                <a:latin typeface="Helvetica" pitchFamily="2" charset="0"/>
              </a:defRPr>
            </a:lvl1pPr>
          </a:lstStyle>
          <a:p>
            <a:fld id="{1D8BD707-D9CF-40AE-B4C6-C98DA3205C09}" type="datetimeFigureOut">
              <a:rPr lang="en-US" smtClean="0"/>
              <a:pPr/>
              <a:t>11/25/25</a:t>
            </a:fld>
            <a:endParaRPr lang="en-US"/>
          </a:p>
        </p:txBody>
      </p:sp>
      <p:sp>
        <p:nvSpPr>
          <p:cNvPr id="9" name="Holder 6">
            <a:extLst>
              <a:ext uri="{FF2B5EF4-FFF2-40B4-BE49-F238E27FC236}">
                <a16:creationId xmlns:a16="http://schemas.microsoft.com/office/drawing/2014/main" id="{00CE8745-B574-BBA0-D2A3-F40A809F631F}"/>
              </a:ext>
            </a:extLst>
          </p:cNvPr>
          <p:cNvSpPr>
            <a:spLocks noGrp="1"/>
          </p:cNvSpPr>
          <p:nvPr>
            <p:ph type="sldNum" sz="quarter" idx="7"/>
          </p:nvPr>
        </p:nvSpPr>
        <p:spPr>
          <a:xfrm>
            <a:off x="8169147" y="6575107"/>
            <a:ext cx="199390" cy="161583"/>
          </a:xfrm>
          <a:prstGeom prst="rect">
            <a:avLst/>
          </a:prstGeom>
        </p:spPr>
        <p:txBody>
          <a:bodyPr wrap="square" lIns="0" tIns="0" rIns="0" bIns="0">
            <a:spAutoFit/>
          </a:bodyPr>
          <a:lstStyle>
            <a:lvl1pPr>
              <a:defRPr sz="1050" b="0" i="0">
                <a:solidFill>
                  <a:schemeClr val="tx1"/>
                </a:solidFill>
                <a:latin typeface="Helvetica" pitchFamily="2" charset="0"/>
                <a:cs typeface="Calibri"/>
              </a:defRPr>
            </a:lvl1pPr>
          </a:lstStyle>
          <a:p>
            <a:pPr marL="12700">
              <a:spcBef>
                <a:spcPts val="330"/>
              </a:spcBef>
            </a:pPr>
            <a:fld id="{81D60167-4931-47E6-BA6A-407CBD079E47}" type="slidenum">
              <a:rPr lang="en-US" spc="-25" smtClean="0"/>
              <a:pPr marL="12700">
                <a:spcBef>
                  <a:spcPts val="330"/>
                </a:spcBef>
              </a:pPr>
              <a:t>‹#›</a:t>
            </a:fld>
            <a:endParaRPr lang="en-US" spc="-25" dirty="0"/>
          </a:p>
        </p:txBody>
      </p:sp>
    </p:spTree>
    <p:extLst>
      <p:ext uri="{BB962C8B-B14F-4D97-AF65-F5344CB8AC3E}">
        <p14:creationId xmlns:p14="http://schemas.microsoft.com/office/powerpoint/2010/main" val="2841700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1_Blank">
    <p:spTree>
      <p:nvGrpSpPr>
        <p:cNvPr id="1" name="Shape 11"/>
        <p:cNvGrpSpPr/>
        <p:nvPr/>
      </p:nvGrpSpPr>
      <p:grpSpPr>
        <a:xfrm>
          <a:off x="0" y="0"/>
          <a:ext cx="0" cy="0"/>
          <a:chOff x="0" y="0"/>
          <a:chExt cx="0" cy="0"/>
        </a:xfrm>
      </p:grpSpPr>
      <p:sp>
        <p:nvSpPr>
          <p:cNvPr id="12" name="Google Shape;12;p2"/>
          <p:cNvSpPr txBox="1">
            <a:spLocks noGrp="1"/>
          </p:cNvSpPr>
          <p:nvPr>
            <p:ph type="dt" idx="10"/>
          </p:nvPr>
        </p:nvSpPr>
        <p:spPr>
          <a:xfrm>
            <a:off x="342900" y="6356351"/>
            <a:ext cx="1600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2"/>
          <p:cNvSpPr txBox="1">
            <a:spLocks noGrp="1"/>
          </p:cNvSpPr>
          <p:nvPr>
            <p:ph type="ftr" idx="11"/>
          </p:nvPr>
        </p:nvSpPr>
        <p:spPr>
          <a:xfrm>
            <a:off x="2343150" y="6356351"/>
            <a:ext cx="21717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2"/>
          <p:cNvSpPr txBox="1">
            <a:spLocks noGrp="1"/>
          </p:cNvSpPr>
          <p:nvPr>
            <p:ph type="sldNum" idx="12"/>
          </p:nvPr>
        </p:nvSpPr>
        <p:spPr>
          <a:xfrm>
            <a:off x="4914900" y="6356351"/>
            <a:ext cx="1600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rtl="0"/>
            <a:fld id="{00000000-1234-1234-1234-123412341234}" type="slidenum">
              <a:rPr lang="en-US" smtClean="0"/>
              <a:pPr rtl="0"/>
              <a:t>‹#›</a:t>
            </a:fld>
            <a:endParaRPr lang="en-US"/>
          </a:p>
        </p:txBody>
      </p:sp>
    </p:spTree>
    <p:extLst>
      <p:ext uri="{BB962C8B-B14F-4D97-AF65-F5344CB8AC3E}">
        <p14:creationId xmlns:p14="http://schemas.microsoft.com/office/powerpoint/2010/main" val="2715523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901700" y="914146"/>
            <a:ext cx="7694295" cy="756919"/>
          </a:xfrm>
          <a:prstGeom prst="rect">
            <a:avLst/>
          </a:prstGeom>
        </p:spPr>
        <p:txBody>
          <a:bodyPr wrap="square" lIns="0" tIns="0" rIns="0" bIns="0">
            <a:spAutoFit/>
          </a:bodyPr>
          <a:lstStyle>
            <a:lvl1pPr>
              <a:defRPr sz="4800" b="0" i="0">
                <a:solidFill>
                  <a:schemeClr val="tx1"/>
                </a:solidFill>
                <a:latin typeface="Calibri Light"/>
                <a:cs typeface="Calibri Light"/>
              </a:defRPr>
            </a:lvl1pPr>
          </a:lstStyle>
          <a:p>
            <a:pPr rtl="0"/>
            <a:endParaRPr dirty="0"/>
          </a:p>
        </p:txBody>
      </p:sp>
      <p:sp>
        <p:nvSpPr>
          <p:cNvPr id="3" name="Holder 3"/>
          <p:cNvSpPr>
            <a:spLocks noGrp="1"/>
          </p:cNvSpPr>
          <p:nvPr>
            <p:ph type="body" idx="1"/>
          </p:nvPr>
        </p:nvSpPr>
        <p:spPr>
          <a:xfrm>
            <a:off x="810259" y="1818385"/>
            <a:ext cx="7566025" cy="400110"/>
          </a:xfrm>
          <a:prstGeom prst="rect">
            <a:avLst/>
          </a:prstGeom>
        </p:spPr>
        <p:txBody>
          <a:bodyPr wrap="square" lIns="0" tIns="0" rIns="0" bIns="0">
            <a:spAutoFit/>
          </a:bodyPr>
          <a:lstStyle>
            <a:lvl1pPr>
              <a:defRPr sz="2600" b="0" i="0">
                <a:solidFill>
                  <a:schemeClr val="tx1"/>
                </a:solidFill>
                <a:latin typeface="Calibri"/>
                <a:cs typeface="Calibri"/>
              </a:defRPr>
            </a:lvl1pPr>
          </a:lstStyle>
          <a:p>
            <a:pPr marL="0" algn="l" rtl="0"/>
            <a:endParaRPr dirty="0"/>
          </a:p>
        </p:txBody>
      </p:sp>
      <p:sp>
        <p:nvSpPr>
          <p:cNvPr id="7" name="bg object 17">
            <a:extLst>
              <a:ext uri="{FF2B5EF4-FFF2-40B4-BE49-F238E27FC236}">
                <a16:creationId xmlns:a16="http://schemas.microsoft.com/office/drawing/2014/main" id="{3639B7D6-82BF-57D1-D6AE-C15316AFE4FC}"/>
              </a:ext>
            </a:extLst>
          </p:cNvPr>
          <p:cNvSpPr/>
          <p:nvPr userDrawn="1"/>
        </p:nvSpPr>
        <p:spPr>
          <a:xfrm>
            <a:off x="0" y="6334505"/>
            <a:ext cx="9144000" cy="66040"/>
          </a:xfrm>
          <a:custGeom>
            <a:avLst/>
            <a:gdLst/>
            <a:ahLst/>
            <a:cxnLst/>
            <a:rect l="l" t="t" r="r" b="b"/>
            <a:pathLst>
              <a:path w="9144000" h="66039">
                <a:moveTo>
                  <a:pt x="9144000" y="0"/>
                </a:moveTo>
                <a:lnTo>
                  <a:pt x="0" y="0"/>
                </a:lnTo>
                <a:lnTo>
                  <a:pt x="0" y="65532"/>
                </a:lnTo>
                <a:lnTo>
                  <a:pt x="9144000" y="65532"/>
                </a:lnTo>
                <a:lnTo>
                  <a:pt x="9144000" y="0"/>
                </a:lnTo>
                <a:close/>
              </a:path>
            </a:pathLst>
          </a:custGeom>
          <a:solidFill>
            <a:srgbClr val="585858"/>
          </a:solidFill>
        </p:spPr>
        <p:txBody>
          <a:bodyPr wrap="square" lIns="0" tIns="0" rIns="0" bIns="0" rtlCol="0"/>
          <a:lstStyle/>
          <a:p>
            <a:endParaRPr b="0" i="0">
              <a:solidFill>
                <a:schemeClr val="tx1"/>
              </a:solidFill>
              <a:latin typeface="Helvetica Light" panose="020B0403020202020204" pitchFamily="34" charset="0"/>
            </a:endParaRPr>
          </a:p>
        </p:txBody>
      </p:sp>
      <p:sp>
        <p:nvSpPr>
          <p:cNvPr id="9" name="Holder 4">
            <a:extLst>
              <a:ext uri="{FF2B5EF4-FFF2-40B4-BE49-F238E27FC236}">
                <a16:creationId xmlns:a16="http://schemas.microsoft.com/office/drawing/2014/main" id="{A91A5C2B-70C5-9FC9-F69E-DFA10C214CA7}"/>
              </a:ext>
            </a:extLst>
          </p:cNvPr>
          <p:cNvSpPr txBox="1">
            <a:spLocks/>
          </p:cNvSpPr>
          <p:nvPr userDrawn="1"/>
        </p:nvSpPr>
        <p:spPr>
          <a:xfrm>
            <a:off x="3910647" y="6561883"/>
            <a:ext cx="1676400" cy="135102"/>
          </a:xfrm>
          <a:prstGeom prst="rect">
            <a:avLst/>
          </a:prstGeom>
        </p:spPr>
        <p:txBody>
          <a:bodyPr wrap="square" lIns="0" tIns="0" rIns="0" bIns="0">
            <a:spAutoFit/>
          </a:bodyPr>
          <a:lstStyle>
            <a:defPPr>
              <a:defRPr kern="0"/>
            </a:defPPr>
            <a:lvl1pPr marL="12700" marR="0" indent="0" defTabSz="914400" eaLnBrk="1" fontAlgn="auto" latinLnBrk="0" hangingPunct="1">
              <a:lnSpc>
                <a:spcPts val="955"/>
              </a:lnSpc>
              <a:spcBef>
                <a:spcPts val="0"/>
              </a:spcBef>
              <a:spcAft>
                <a:spcPts val="0"/>
              </a:spcAft>
              <a:buClrTx/>
              <a:buSzTx/>
              <a:buFontTx/>
              <a:buNone/>
              <a:tabLst/>
              <a:defRPr sz="1100" b="0" i="0">
                <a:solidFill>
                  <a:schemeClr val="tx1"/>
                </a:solidFill>
                <a:latin typeface="Helvetica" pitchFamily="2" charset="0"/>
                <a:cs typeface="Calibri"/>
              </a:defRPr>
            </a:lvl1pPr>
          </a:lstStyle>
          <a:p>
            <a:r>
              <a:rPr lang="en-US" b="0" i="0" dirty="0">
                <a:latin typeface="Helvetica Light" panose="020B0403020202020204" pitchFamily="34" charset="0"/>
              </a:rPr>
              <a:t>MAE 20P – Lectures 9</a:t>
            </a:r>
          </a:p>
        </p:txBody>
      </p:sp>
      <p:sp>
        <p:nvSpPr>
          <p:cNvPr id="11" name="Holder 6">
            <a:extLst>
              <a:ext uri="{FF2B5EF4-FFF2-40B4-BE49-F238E27FC236}">
                <a16:creationId xmlns:a16="http://schemas.microsoft.com/office/drawing/2014/main" id="{BBC07FEA-2C55-94E0-CF9D-236E3FE75743}"/>
              </a:ext>
            </a:extLst>
          </p:cNvPr>
          <p:cNvSpPr txBox="1">
            <a:spLocks/>
          </p:cNvSpPr>
          <p:nvPr userDrawn="1"/>
        </p:nvSpPr>
        <p:spPr>
          <a:xfrm>
            <a:off x="8245347" y="6561883"/>
            <a:ext cx="199390" cy="161583"/>
          </a:xfrm>
          <a:prstGeom prst="rect">
            <a:avLst/>
          </a:prstGeom>
        </p:spPr>
        <p:txBody>
          <a:bodyPr wrap="square" lIns="0" tIns="0" rIns="0" bIns="0">
            <a:spAutoFit/>
          </a:bodyPr>
          <a:lstStyle>
            <a:defPPr>
              <a:defRPr kern="0"/>
            </a:defPPr>
            <a:lvl1pPr>
              <a:defRPr sz="1050" b="0" i="0">
                <a:solidFill>
                  <a:schemeClr val="tx1"/>
                </a:solidFill>
                <a:latin typeface="Helvetica" pitchFamily="2" charset="0"/>
                <a:cs typeface="Calibri"/>
              </a:defRPr>
            </a:lvl1pPr>
          </a:lstStyle>
          <a:p>
            <a:pPr marL="12700">
              <a:spcBef>
                <a:spcPts val="330"/>
              </a:spcBef>
            </a:pPr>
            <a:fld id="{81D60167-4931-47E6-BA6A-407CBD079E47}" type="slidenum">
              <a:rPr lang="en-US" b="0" i="0" spc="-25" smtClean="0">
                <a:latin typeface="Helvetica Light" panose="020B0403020202020204" pitchFamily="34" charset="0"/>
              </a:rPr>
              <a:pPr marL="12700">
                <a:spcBef>
                  <a:spcPts val="330"/>
                </a:spcBef>
              </a:pPr>
              <a:t>‹#›</a:t>
            </a:fld>
            <a:endParaRPr lang="en-US" b="0" i="0" spc="-25" dirty="0">
              <a:latin typeface="Helvetica Light" panose="020B0403020202020204" pitchFamily="34" charset="0"/>
            </a:endParaRPr>
          </a:p>
        </p:txBody>
      </p:sp>
    </p:spTree>
    <p:extLst>
      <p:ext uri="{BB962C8B-B14F-4D97-AF65-F5344CB8AC3E}">
        <p14:creationId xmlns:p14="http://schemas.microsoft.com/office/powerpoint/2010/main" val="400359576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Lst>
  <p:txStyles>
    <p:titleStyle>
      <a:lvl1pPr>
        <a:defRPr b="0" i="0">
          <a:solidFill>
            <a:schemeClr val="tx1"/>
          </a:solidFill>
          <a:latin typeface="Helvetica Light" panose="020B0403020202020204" pitchFamily="34" charset="0"/>
          <a:ea typeface="+mj-ea"/>
          <a:cs typeface="+mj-cs"/>
        </a:defRPr>
      </a:lvl1pPr>
    </p:titleStyle>
    <p:bodyStyle>
      <a:lvl1pPr marL="0">
        <a:defRPr b="0" i="0">
          <a:solidFill>
            <a:schemeClr val="tx1"/>
          </a:solidFill>
          <a:latin typeface="Helvetica Light" panose="020B0403020202020204" pitchFamily="34" charset="0"/>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image" Target="../media/image15.jpg"/><Relationship Id="rId5" Type="http://schemas.openxmlformats.org/officeDocument/2006/relationships/image" Target="../media/image14.png"/><Relationship Id="rId4" Type="http://schemas.openxmlformats.org/officeDocument/2006/relationships/image" Target="../media/image13.jpe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hyperlink" Target="https://en.wikipedia.org/wiki/Al-Jabr#/media/File:Bodleian_MS._Huntington_214_roll332_frame36.jp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hyperlink" Target="https://en.wikipedia.org/wiki/Al-Jabr#/media/File:Bodleian_MS._Huntington_214_roll332_frame36.jpg"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hyperlink" Target="https://mathshistory.st-andrews.ac.uk/Biographies/Al-Khwarizmi/" TargetMode="Externa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5" name="Google Shape;85;p13"/>
          <p:cNvSpPr txBox="1"/>
          <p:nvPr/>
        </p:nvSpPr>
        <p:spPr>
          <a:xfrm>
            <a:off x="855285" y="2796778"/>
            <a:ext cx="7433429" cy="692497"/>
          </a:xfrm>
          <a:prstGeom prst="rect">
            <a:avLst/>
          </a:prstGeom>
          <a:noFill/>
          <a:ln>
            <a:noFill/>
          </a:ln>
        </p:spPr>
        <p:txBody>
          <a:bodyPr spcFirstLastPara="1" wrap="square" lIns="0" tIns="0" rIns="0" bIns="0" anchor="t" anchorCtr="0">
            <a:spAutoFit/>
          </a:bodyPr>
          <a:lstStyle/>
          <a:p>
            <a:pPr algn="ctr" rtl="0"/>
            <a:r>
              <a:rPr lang="en-US" sz="4500" b="1">
                <a:solidFill>
                  <a:srgbClr val="6D4C41"/>
                </a:solidFill>
                <a:latin typeface="Merriweather"/>
                <a:ea typeface="Merriweather"/>
                <a:cs typeface="Merriweather"/>
                <a:sym typeface="Merriweather"/>
              </a:rPr>
              <a:t>The Father of Algorithms</a:t>
            </a:r>
            <a:endParaRPr/>
          </a:p>
        </p:txBody>
      </p:sp>
      <p:sp>
        <p:nvSpPr>
          <p:cNvPr id="86" name="Google Shape;86;p13"/>
          <p:cNvSpPr txBox="1"/>
          <p:nvPr/>
        </p:nvSpPr>
        <p:spPr>
          <a:xfrm>
            <a:off x="1032271" y="3810000"/>
            <a:ext cx="7079456" cy="507831"/>
          </a:xfrm>
          <a:prstGeom prst="rect">
            <a:avLst/>
          </a:prstGeom>
          <a:noFill/>
          <a:ln>
            <a:noFill/>
          </a:ln>
        </p:spPr>
        <p:txBody>
          <a:bodyPr spcFirstLastPara="1" wrap="square" lIns="0" tIns="0" rIns="0" bIns="0" anchor="t" anchorCtr="0">
            <a:spAutoFit/>
          </a:bodyPr>
          <a:lstStyle/>
          <a:p>
            <a:pPr algn="ctr" rtl="0">
              <a:lnSpc>
                <a:spcPct val="150000"/>
              </a:lnSpc>
            </a:pPr>
            <a:r>
              <a:rPr lang="en-US" sz="2200" dirty="0">
                <a:solidFill>
                  <a:srgbClr val="6D4C41"/>
                </a:solidFill>
                <a:latin typeface="Lato"/>
                <a:ea typeface="Lato"/>
                <a:cs typeface="Lato"/>
                <a:sym typeface="Lato"/>
              </a:rPr>
              <a:t>How Al-Khwarizmi Shaped Modern Computing</a:t>
            </a:r>
            <a:endParaRPr sz="2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7" name="Google Shape;207;p22"/>
          <p:cNvSpPr/>
          <p:nvPr/>
        </p:nvSpPr>
        <p:spPr>
          <a:xfrm>
            <a:off x="228601" y="2469468"/>
            <a:ext cx="8286750" cy="28575"/>
          </a:xfrm>
          <a:prstGeom prst="roundRect">
            <a:avLst>
              <a:gd name="adj" fmla="val 16667"/>
            </a:avLst>
          </a:prstGeom>
          <a:solidFill>
            <a:srgbClr val="E0DACE"/>
          </a:solidFill>
          <a:ln>
            <a:noFill/>
          </a:ln>
        </p:spPr>
        <p:txBody>
          <a:bodyPr spcFirstLastPara="1" wrap="square" lIns="68569" tIns="34275" rIns="68569" bIns="34275" anchor="ctr" anchorCtr="0">
            <a:noAutofit/>
          </a:bodyPr>
          <a:lstStyle/>
          <a:p>
            <a:pPr algn="ctr" rtl="0"/>
            <a:endParaRPr sz="1350">
              <a:solidFill>
                <a:schemeClr val="dk1"/>
              </a:solidFill>
              <a:latin typeface="Calibri"/>
              <a:ea typeface="Calibri"/>
              <a:cs typeface="Calibri"/>
              <a:sym typeface="Calibri"/>
            </a:endParaRPr>
          </a:p>
        </p:txBody>
      </p:sp>
      <p:sp>
        <p:nvSpPr>
          <p:cNvPr id="208" name="Google Shape;208;p22"/>
          <p:cNvSpPr txBox="1"/>
          <p:nvPr/>
        </p:nvSpPr>
        <p:spPr>
          <a:xfrm>
            <a:off x="428624" y="2723488"/>
            <a:ext cx="2001227" cy="276999"/>
          </a:xfrm>
          <a:prstGeom prst="rect">
            <a:avLst/>
          </a:prstGeom>
          <a:noFill/>
          <a:ln>
            <a:noFill/>
          </a:ln>
        </p:spPr>
        <p:txBody>
          <a:bodyPr spcFirstLastPara="1" wrap="square" lIns="0" tIns="0" rIns="0" bIns="0" anchor="t" anchorCtr="0">
            <a:spAutoFit/>
          </a:bodyPr>
          <a:lstStyle/>
          <a:p>
            <a:pPr algn="ctr" rtl="0"/>
            <a:r>
              <a:rPr lang="en-US" b="1" dirty="0">
                <a:solidFill>
                  <a:srgbClr val="B08968"/>
                </a:solidFill>
                <a:latin typeface="Merriweather"/>
                <a:ea typeface="Merriweather"/>
                <a:cs typeface="Merriweather"/>
                <a:sym typeface="Merriweather"/>
              </a:rPr>
              <a:t>9th Century</a:t>
            </a:r>
            <a:endParaRPr dirty="0"/>
          </a:p>
        </p:txBody>
      </p:sp>
      <p:sp>
        <p:nvSpPr>
          <p:cNvPr id="209" name="Google Shape;209;p22"/>
          <p:cNvSpPr txBox="1"/>
          <p:nvPr/>
        </p:nvSpPr>
        <p:spPr>
          <a:xfrm>
            <a:off x="228601" y="3029629"/>
            <a:ext cx="3457575" cy="492443"/>
          </a:xfrm>
          <a:prstGeom prst="rect">
            <a:avLst/>
          </a:prstGeom>
          <a:noFill/>
          <a:ln>
            <a:noFill/>
          </a:ln>
        </p:spPr>
        <p:txBody>
          <a:bodyPr spcFirstLastPara="1" wrap="square" lIns="0" tIns="0" rIns="0" bIns="0" anchor="t" anchorCtr="0">
            <a:spAutoFit/>
          </a:bodyPr>
          <a:lstStyle/>
          <a:p>
            <a:pPr algn="ctr" rtl="0"/>
            <a:r>
              <a:rPr lang="en-US" sz="1600" b="1" dirty="0">
                <a:solidFill>
                  <a:srgbClr val="3E2723"/>
                </a:solidFill>
                <a:latin typeface="Lato"/>
                <a:ea typeface="Lato"/>
                <a:cs typeface="Lato"/>
                <a:sym typeface="Lato"/>
              </a:rPr>
              <a:t>Al-Khwarizmi </a:t>
            </a:r>
            <a:r>
              <a:rPr lang="en-US" sz="1600" dirty="0">
                <a:solidFill>
                  <a:srgbClr val="3E2723"/>
                </a:solidFill>
                <a:latin typeface="Lato"/>
                <a:ea typeface="Lato"/>
                <a:cs typeface="Lato"/>
                <a:sym typeface="Lato"/>
              </a:rPr>
              <a:t>defines systematic rules ("Al-Jabr") for solving problems.</a:t>
            </a:r>
            <a:endParaRPr sz="1600" dirty="0"/>
          </a:p>
        </p:txBody>
      </p:sp>
      <p:sp>
        <p:nvSpPr>
          <p:cNvPr id="210" name="Google Shape;210;p22"/>
          <p:cNvSpPr txBox="1"/>
          <p:nvPr/>
        </p:nvSpPr>
        <p:spPr>
          <a:xfrm>
            <a:off x="2730186" y="1981200"/>
            <a:ext cx="2001227" cy="276999"/>
          </a:xfrm>
          <a:prstGeom prst="rect">
            <a:avLst/>
          </a:prstGeom>
          <a:noFill/>
          <a:ln>
            <a:noFill/>
          </a:ln>
        </p:spPr>
        <p:txBody>
          <a:bodyPr spcFirstLastPara="1" wrap="square" lIns="0" tIns="0" rIns="0" bIns="0" anchor="t" anchorCtr="0">
            <a:spAutoFit/>
          </a:bodyPr>
          <a:lstStyle/>
          <a:p>
            <a:pPr algn="ctr" rtl="0"/>
            <a:r>
              <a:rPr lang="en-US" b="1" dirty="0">
                <a:solidFill>
                  <a:srgbClr val="B08968"/>
                </a:solidFill>
                <a:latin typeface="Merriweather"/>
                <a:ea typeface="Merriweather"/>
                <a:cs typeface="Merriweather"/>
                <a:sym typeface="Merriweather"/>
              </a:rPr>
              <a:t>12th Century</a:t>
            </a:r>
            <a:endParaRPr dirty="0"/>
          </a:p>
        </p:txBody>
      </p:sp>
      <p:sp>
        <p:nvSpPr>
          <p:cNvPr id="211" name="Google Shape;211;p22"/>
          <p:cNvSpPr txBox="1"/>
          <p:nvPr/>
        </p:nvSpPr>
        <p:spPr>
          <a:xfrm>
            <a:off x="2158455" y="1086771"/>
            <a:ext cx="3144691" cy="738664"/>
          </a:xfrm>
          <a:prstGeom prst="rect">
            <a:avLst/>
          </a:prstGeom>
          <a:noFill/>
          <a:ln>
            <a:noFill/>
          </a:ln>
        </p:spPr>
        <p:txBody>
          <a:bodyPr spcFirstLastPara="1" wrap="square" lIns="0" tIns="0" rIns="0" bIns="0" anchor="t" anchorCtr="0">
            <a:spAutoFit/>
          </a:bodyPr>
          <a:lstStyle/>
          <a:p>
            <a:pPr algn="ctr" rtl="0"/>
            <a:r>
              <a:rPr lang="en-US" sz="1600" dirty="0">
                <a:solidFill>
                  <a:srgbClr val="3E2723"/>
                </a:solidFill>
                <a:latin typeface="Lato"/>
                <a:ea typeface="Lato"/>
                <a:cs typeface="Lato"/>
                <a:sym typeface="Lato"/>
              </a:rPr>
              <a:t>Latin translations popularize his name </a:t>
            </a:r>
            <a:r>
              <a:rPr lang="en-US" sz="1600" b="1" dirty="0">
                <a:solidFill>
                  <a:srgbClr val="3E2723"/>
                </a:solidFill>
                <a:latin typeface="Lato"/>
                <a:ea typeface="Lato"/>
                <a:cs typeface="Lato"/>
                <a:sym typeface="Lato"/>
              </a:rPr>
              <a:t>("</a:t>
            </a:r>
            <a:r>
              <a:rPr lang="en-US" sz="1600" b="1" dirty="0" err="1">
                <a:solidFill>
                  <a:srgbClr val="3E2723"/>
                </a:solidFill>
                <a:latin typeface="Lato"/>
                <a:ea typeface="Lato"/>
                <a:cs typeface="Lato"/>
                <a:sym typeface="Lato"/>
              </a:rPr>
              <a:t>Algorismi</a:t>
            </a:r>
            <a:r>
              <a:rPr lang="en-US" sz="1600" b="1" dirty="0">
                <a:solidFill>
                  <a:srgbClr val="3E2723"/>
                </a:solidFill>
                <a:latin typeface="Lato"/>
                <a:ea typeface="Lato"/>
                <a:cs typeface="Lato"/>
                <a:sym typeface="Lato"/>
              </a:rPr>
              <a:t>") </a:t>
            </a:r>
            <a:r>
              <a:rPr lang="en-US" sz="1600" dirty="0">
                <a:solidFill>
                  <a:srgbClr val="3E2723"/>
                </a:solidFill>
                <a:latin typeface="Lato"/>
                <a:ea typeface="Lato"/>
                <a:cs typeface="Lato"/>
                <a:sym typeface="Lato"/>
              </a:rPr>
              <a:t>as the method for arithmetic.</a:t>
            </a:r>
            <a:endParaRPr sz="1600" dirty="0"/>
          </a:p>
        </p:txBody>
      </p:sp>
      <p:sp>
        <p:nvSpPr>
          <p:cNvPr id="212" name="Google Shape;212;p22"/>
          <p:cNvSpPr txBox="1"/>
          <p:nvPr/>
        </p:nvSpPr>
        <p:spPr>
          <a:xfrm>
            <a:off x="4482480" y="2723488"/>
            <a:ext cx="2001227" cy="276999"/>
          </a:xfrm>
          <a:prstGeom prst="rect">
            <a:avLst/>
          </a:prstGeom>
          <a:noFill/>
          <a:ln>
            <a:noFill/>
          </a:ln>
        </p:spPr>
        <p:txBody>
          <a:bodyPr spcFirstLastPara="1" wrap="square" lIns="0" tIns="0" rIns="0" bIns="0" anchor="t" anchorCtr="0">
            <a:spAutoFit/>
          </a:bodyPr>
          <a:lstStyle/>
          <a:p>
            <a:pPr algn="ctr" rtl="0"/>
            <a:r>
              <a:rPr lang="en-US" b="1" dirty="0">
                <a:solidFill>
                  <a:srgbClr val="B08968"/>
                </a:solidFill>
                <a:latin typeface="Merriweather"/>
                <a:ea typeface="Merriweather"/>
                <a:cs typeface="Merriweather"/>
                <a:sym typeface="Merriweather"/>
              </a:rPr>
              <a:t>20th Century</a:t>
            </a:r>
            <a:endParaRPr dirty="0"/>
          </a:p>
        </p:txBody>
      </p:sp>
      <p:sp>
        <p:nvSpPr>
          <p:cNvPr id="213" name="Google Shape;213;p22"/>
          <p:cNvSpPr txBox="1"/>
          <p:nvPr/>
        </p:nvSpPr>
        <p:spPr>
          <a:xfrm>
            <a:off x="4322587" y="3029629"/>
            <a:ext cx="4468657" cy="492443"/>
          </a:xfrm>
          <a:prstGeom prst="rect">
            <a:avLst/>
          </a:prstGeom>
          <a:noFill/>
          <a:ln>
            <a:noFill/>
          </a:ln>
        </p:spPr>
        <p:txBody>
          <a:bodyPr spcFirstLastPara="1" wrap="square" lIns="0" tIns="0" rIns="0" bIns="0" anchor="t" anchorCtr="0">
            <a:spAutoFit/>
          </a:bodyPr>
          <a:lstStyle/>
          <a:p>
            <a:pPr algn="ctr" rtl="0"/>
            <a:r>
              <a:rPr lang="en-US" sz="1600" b="1" dirty="0">
                <a:solidFill>
                  <a:srgbClr val="3E2723"/>
                </a:solidFill>
                <a:latin typeface="Lato"/>
                <a:ea typeface="Lato"/>
                <a:cs typeface="Lato"/>
                <a:sym typeface="Lato"/>
              </a:rPr>
              <a:t>Alan Turing, Gödel </a:t>
            </a:r>
            <a:r>
              <a:rPr lang="en-US" sz="1600" dirty="0">
                <a:solidFill>
                  <a:srgbClr val="3E2723"/>
                </a:solidFill>
                <a:latin typeface="Lato"/>
                <a:ea typeface="Lato"/>
                <a:cs typeface="Lato"/>
                <a:sym typeface="Lato"/>
              </a:rPr>
              <a:t>and </a:t>
            </a:r>
            <a:r>
              <a:rPr lang="en-US" sz="1600" b="1" dirty="0">
                <a:solidFill>
                  <a:srgbClr val="3E2723"/>
                </a:solidFill>
                <a:latin typeface="Lato"/>
                <a:ea typeface="Lato"/>
                <a:cs typeface="Lato"/>
                <a:sym typeface="Lato"/>
              </a:rPr>
              <a:t>others</a:t>
            </a:r>
            <a:r>
              <a:rPr lang="en-US" sz="1600" dirty="0">
                <a:solidFill>
                  <a:srgbClr val="3E2723"/>
                </a:solidFill>
                <a:latin typeface="Lato"/>
                <a:ea typeface="Lato"/>
                <a:cs typeface="Lato"/>
                <a:sym typeface="Lato"/>
              </a:rPr>
              <a:t> formalize the "algorithm" as the core concept of computation.</a:t>
            </a:r>
            <a:endParaRPr sz="1600" dirty="0"/>
          </a:p>
        </p:txBody>
      </p:sp>
      <p:sp>
        <p:nvSpPr>
          <p:cNvPr id="214" name="Google Shape;214;p22"/>
          <p:cNvSpPr txBox="1"/>
          <p:nvPr/>
        </p:nvSpPr>
        <p:spPr>
          <a:xfrm>
            <a:off x="6356728" y="1981201"/>
            <a:ext cx="2001227" cy="276999"/>
          </a:xfrm>
          <a:prstGeom prst="rect">
            <a:avLst/>
          </a:prstGeom>
          <a:noFill/>
          <a:ln>
            <a:noFill/>
          </a:ln>
        </p:spPr>
        <p:txBody>
          <a:bodyPr spcFirstLastPara="1" wrap="square" lIns="0" tIns="0" rIns="0" bIns="0" anchor="t" anchorCtr="0">
            <a:spAutoFit/>
          </a:bodyPr>
          <a:lstStyle/>
          <a:p>
            <a:pPr algn="ctr" rtl="0"/>
            <a:r>
              <a:rPr lang="en-US" b="1" dirty="0">
                <a:solidFill>
                  <a:srgbClr val="B08968"/>
                </a:solidFill>
                <a:latin typeface="Merriweather"/>
                <a:ea typeface="Merriweather"/>
                <a:cs typeface="Merriweather"/>
                <a:sym typeface="Merriweather"/>
              </a:rPr>
              <a:t>Today</a:t>
            </a:r>
            <a:endParaRPr dirty="0"/>
          </a:p>
        </p:txBody>
      </p:sp>
      <p:sp>
        <p:nvSpPr>
          <p:cNvPr id="215" name="Google Shape;215;p22"/>
          <p:cNvSpPr txBox="1"/>
          <p:nvPr/>
        </p:nvSpPr>
        <p:spPr>
          <a:xfrm>
            <a:off x="5784995" y="1083226"/>
            <a:ext cx="3144691" cy="738664"/>
          </a:xfrm>
          <a:prstGeom prst="rect">
            <a:avLst/>
          </a:prstGeom>
          <a:noFill/>
          <a:ln>
            <a:noFill/>
          </a:ln>
        </p:spPr>
        <p:txBody>
          <a:bodyPr spcFirstLastPara="1" wrap="square" lIns="0" tIns="0" rIns="0" bIns="0" anchor="t" anchorCtr="0">
            <a:spAutoFit/>
          </a:bodyPr>
          <a:lstStyle/>
          <a:p>
            <a:pPr algn="ctr" rtl="0"/>
            <a:r>
              <a:rPr lang="en-US" sz="1600" dirty="0">
                <a:solidFill>
                  <a:srgbClr val="3E2723"/>
                </a:solidFill>
                <a:latin typeface="Lato"/>
                <a:ea typeface="Lato"/>
                <a:cs typeface="Lato"/>
                <a:sym typeface="Lato"/>
              </a:rPr>
              <a:t>Every app, AI, and piece of software is built from algorithms—</a:t>
            </a:r>
            <a:r>
              <a:rPr lang="en-US" sz="1600" b="1" dirty="0">
                <a:solidFill>
                  <a:srgbClr val="3E2723"/>
                </a:solidFill>
                <a:latin typeface="Lato"/>
                <a:ea typeface="Lato"/>
                <a:cs typeface="Lato"/>
                <a:sym typeface="Lato"/>
              </a:rPr>
              <a:t>the legacy of Al-Khwarizmi</a:t>
            </a:r>
            <a:r>
              <a:rPr lang="en-US" sz="1600" dirty="0">
                <a:solidFill>
                  <a:srgbClr val="3E2723"/>
                </a:solidFill>
                <a:latin typeface="Lato"/>
                <a:ea typeface="Lato"/>
                <a:cs typeface="Lato"/>
                <a:sym typeface="Lato"/>
              </a:rPr>
              <a:t>.</a:t>
            </a:r>
            <a:endParaRPr sz="1600" dirty="0"/>
          </a:p>
        </p:txBody>
      </p:sp>
      <p:sp>
        <p:nvSpPr>
          <p:cNvPr id="216" name="Google Shape;216;p22"/>
          <p:cNvSpPr/>
          <p:nvPr/>
        </p:nvSpPr>
        <p:spPr>
          <a:xfrm>
            <a:off x="1381125" y="2412318"/>
            <a:ext cx="142875" cy="142875"/>
          </a:xfrm>
          <a:prstGeom prst="roundRect">
            <a:avLst>
              <a:gd name="adj" fmla="val 50000"/>
            </a:avLst>
          </a:prstGeom>
          <a:solidFill>
            <a:srgbClr val="FDFBF5"/>
          </a:solidFill>
          <a:ln w="38100" cap="flat" cmpd="sng">
            <a:solidFill>
              <a:srgbClr val="B08968"/>
            </a:solidFill>
            <a:prstDash val="solid"/>
            <a:round/>
            <a:headEnd type="none" w="sm" len="sm"/>
            <a:tailEnd type="none" w="sm" len="sm"/>
          </a:ln>
        </p:spPr>
        <p:txBody>
          <a:bodyPr spcFirstLastPara="1" wrap="square" lIns="68569" tIns="34275" rIns="68569" bIns="34275" anchor="ctr" anchorCtr="0">
            <a:noAutofit/>
          </a:bodyPr>
          <a:lstStyle/>
          <a:p>
            <a:pPr algn="ctr" rtl="0"/>
            <a:endParaRPr sz="1350">
              <a:solidFill>
                <a:schemeClr val="dk1"/>
              </a:solidFill>
              <a:latin typeface="Calibri"/>
              <a:ea typeface="Calibri"/>
              <a:cs typeface="Calibri"/>
              <a:sym typeface="Calibri"/>
            </a:endParaRPr>
          </a:p>
        </p:txBody>
      </p:sp>
      <p:sp>
        <p:nvSpPr>
          <p:cNvPr id="217" name="Google Shape;217;p22"/>
          <p:cNvSpPr/>
          <p:nvPr/>
        </p:nvSpPr>
        <p:spPr>
          <a:xfrm>
            <a:off x="3581400" y="2412318"/>
            <a:ext cx="142875" cy="142875"/>
          </a:xfrm>
          <a:prstGeom prst="roundRect">
            <a:avLst>
              <a:gd name="adj" fmla="val 50000"/>
            </a:avLst>
          </a:prstGeom>
          <a:solidFill>
            <a:srgbClr val="FDFBF5"/>
          </a:solidFill>
          <a:ln w="38100" cap="flat" cmpd="sng">
            <a:solidFill>
              <a:srgbClr val="B08968"/>
            </a:solidFill>
            <a:prstDash val="solid"/>
            <a:round/>
            <a:headEnd type="none" w="sm" len="sm"/>
            <a:tailEnd type="none" w="sm" len="sm"/>
          </a:ln>
        </p:spPr>
        <p:txBody>
          <a:bodyPr spcFirstLastPara="1" wrap="square" lIns="68569" tIns="34275" rIns="68569" bIns="34275" anchor="ctr" anchorCtr="0">
            <a:noAutofit/>
          </a:bodyPr>
          <a:lstStyle/>
          <a:p>
            <a:pPr algn="ctr" rtl="0"/>
            <a:endParaRPr sz="1350">
              <a:solidFill>
                <a:schemeClr val="dk1"/>
              </a:solidFill>
              <a:latin typeface="Calibri"/>
              <a:ea typeface="Calibri"/>
              <a:cs typeface="Calibri"/>
              <a:sym typeface="Calibri"/>
            </a:endParaRPr>
          </a:p>
        </p:txBody>
      </p:sp>
      <p:sp>
        <p:nvSpPr>
          <p:cNvPr id="218" name="Google Shape;218;p22"/>
          <p:cNvSpPr/>
          <p:nvPr/>
        </p:nvSpPr>
        <p:spPr>
          <a:xfrm>
            <a:off x="5364008" y="2412318"/>
            <a:ext cx="142875" cy="142875"/>
          </a:xfrm>
          <a:prstGeom prst="roundRect">
            <a:avLst>
              <a:gd name="adj" fmla="val 50000"/>
            </a:avLst>
          </a:prstGeom>
          <a:solidFill>
            <a:srgbClr val="FDFBF5"/>
          </a:solidFill>
          <a:ln w="38100" cap="flat" cmpd="sng">
            <a:solidFill>
              <a:srgbClr val="B08968"/>
            </a:solidFill>
            <a:prstDash val="solid"/>
            <a:round/>
            <a:headEnd type="none" w="sm" len="sm"/>
            <a:tailEnd type="none" w="sm" len="sm"/>
          </a:ln>
        </p:spPr>
        <p:txBody>
          <a:bodyPr spcFirstLastPara="1" wrap="square" lIns="68569" tIns="34275" rIns="68569" bIns="34275" anchor="ctr" anchorCtr="0">
            <a:noAutofit/>
          </a:bodyPr>
          <a:lstStyle/>
          <a:p>
            <a:pPr algn="ctr" rtl="0"/>
            <a:endParaRPr sz="1350">
              <a:solidFill>
                <a:schemeClr val="dk1"/>
              </a:solidFill>
              <a:latin typeface="Calibri"/>
              <a:ea typeface="Calibri"/>
              <a:cs typeface="Calibri"/>
              <a:sym typeface="Calibri"/>
            </a:endParaRPr>
          </a:p>
        </p:txBody>
      </p:sp>
      <p:sp>
        <p:nvSpPr>
          <p:cNvPr id="219" name="Google Shape;219;p22"/>
          <p:cNvSpPr/>
          <p:nvPr/>
        </p:nvSpPr>
        <p:spPr>
          <a:xfrm>
            <a:off x="7285905" y="2412318"/>
            <a:ext cx="142875" cy="142875"/>
          </a:xfrm>
          <a:prstGeom prst="roundRect">
            <a:avLst>
              <a:gd name="adj" fmla="val 50000"/>
            </a:avLst>
          </a:prstGeom>
          <a:solidFill>
            <a:srgbClr val="FDFBF5"/>
          </a:solidFill>
          <a:ln w="38100" cap="flat" cmpd="sng">
            <a:solidFill>
              <a:srgbClr val="B08968"/>
            </a:solidFill>
            <a:prstDash val="solid"/>
            <a:round/>
            <a:headEnd type="none" w="sm" len="sm"/>
            <a:tailEnd type="none" w="sm" len="sm"/>
          </a:ln>
        </p:spPr>
        <p:txBody>
          <a:bodyPr spcFirstLastPara="1" wrap="square" lIns="68569" tIns="34275" rIns="68569" bIns="34275" anchor="ctr" anchorCtr="0">
            <a:noAutofit/>
          </a:bodyPr>
          <a:lstStyle/>
          <a:p>
            <a:pPr algn="ctr" rtl="0"/>
            <a:endParaRPr sz="1350">
              <a:solidFill>
                <a:schemeClr val="dk1"/>
              </a:solidFill>
              <a:latin typeface="Calibri"/>
              <a:ea typeface="Calibri"/>
              <a:cs typeface="Calibri"/>
              <a:sym typeface="Calibri"/>
            </a:endParaRPr>
          </a:p>
        </p:txBody>
      </p:sp>
      <p:sp>
        <p:nvSpPr>
          <p:cNvPr id="220" name="Google Shape;220;p22"/>
          <p:cNvSpPr txBox="1"/>
          <p:nvPr/>
        </p:nvSpPr>
        <p:spPr>
          <a:xfrm>
            <a:off x="525294" y="381000"/>
            <a:ext cx="8701088" cy="400110"/>
          </a:xfrm>
          <a:prstGeom prst="rect">
            <a:avLst/>
          </a:prstGeom>
          <a:noFill/>
          <a:ln>
            <a:noFill/>
          </a:ln>
        </p:spPr>
        <p:txBody>
          <a:bodyPr spcFirstLastPara="1" wrap="square" lIns="0" tIns="0" rIns="0" bIns="0" anchor="t" anchorCtr="0">
            <a:spAutoFit/>
          </a:bodyPr>
          <a:lstStyle/>
          <a:p>
            <a:pPr algn="l" rtl="0"/>
            <a:r>
              <a:rPr lang="en-US" sz="2600" b="1" dirty="0">
                <a:solidFill>
                  <a:srgbClr val="6D4C41"/>
                </a:solidFill>
                <a:latin typeface="Merriweather"/>
                <a:ea typeface="Merriweather"/>
                <a:cs typeface="Merriweather"/>
                <a:sym typeface="Merriweather"/>
              </a:rPr>
              <a:t>The Legacy: From Baghdad to Binary</a:t>
            </a:r>
            <a:endParaRPr sz="2600" dirty="0"/>
          </a:p>
        </p:txBody>
      </p:sp>
      <p:pic>
        <p:nvPicPr>
          <p:cNvPr id="3" name="Picture 2" descr="A close-up of a person&#10;&#10;AI-generated content may be incorrect.">
            <a:extLst>
              <a:ext uri="{FF2B5EF4-FFF2-40B4-BE49-F238E27FC236}">
                <a16:creationId xmlns:a16="http://schemas.microsoft.com/office/drawing/2014/main" id="{CE56500F-B1BD-7A13-2C54-1641FAF048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307725" y="949405"/>
            <a:ext cx="979281" cy="1454232"/>
          </a:xfrm>
          <a:prstGeom prst="rect">
            <a:avLst/>
          </a:prstGeom>
        </p:spPr>
      </p:pic>
      <p:pic>
        <p:nvPicPr>
          <p:cNvPr id="5" name="Picture 4">
            <a:extLst>
              <a:ext uri="{FF2B5EF4-FFF2-40B4-BE49-F238E27FC236}">
                <a16:creationId xmlns:a16="http://schemas.microsoft.com/office/drawing/2014/main" id="{96DF87C1-DB30-9160-A0F9-BC778602B68C}"/>
              </a:ext>
            </a:extLst>
          </p:cNvPr>
          <p:cNvPicPr>
            <a:picLocks noChangeAspect="1"/>
          </p:cNvPicPr>
          <p:nvPr/>
        </p:nvPicPr>
        <p:blipFill>
          <a:blip r:embed="rId4"/>
          <a:srcRect b="20314"/>
          <a:stretch>
            <a:fillRect/>
          </a:stretch>
        </p:blipFill>
        <p:spPr>
          <a:xfrm flipH="1">
            <a:off x="6662395" y="3972292"/>
            <a:ext cx="1427840" cy="1307745"/>
          </a:xfrm>
          <a:prstGeom prst="rect">
            <a:avLst/>
          </a:prstGeom>
        </p:spPr>
      </p:pic>
      <p:pic>
        <p:nvPicPr>
          <p:cNvPr id="6" name="Picture 5" descr="A person in a black dress&#10;&#10;AI-generated content may be incorrect.">
            <a:extLst>
              <a:ext uri="{FF2B5EF4-FFF2-40B4-BE49-F238E27FC236}">
                <a16:creationId xmlns:a16="http://schemas.microsoft.com/office/drawing/2014/main" id="{37897246-B3DD-171B-E921-52E6BE92F127}"/>
              </a:ext>
            </a:extLst>
          </p:cNvPr>
          <p:cNvPicPr>
            <a:picLocks noChangeAspect="1"/>
          </p:cNvPicPr>
          <p:nvPr/>
        </p:nvPicPr>
        <p:blipFill>
          <a:blip r:embed="rId5">
            <a:extLst>
              <a:ext uri="{28A0092B-C50C-407E-A947-70E740481C1C}">
                <a14:useLocalDpi xmlns:a14="http://schemas.microsoft.com/office/drawing/2010/main" val="0"/>
              </a:ext>
            </a:extLst>
          </a:blip>
          <a:srcRect b="23229"/>
          <a:stretch>
            <a:fillRect/>
          </a:stretch>
        </p:blipFill>
        <p:spPr>
          <a:xfrm>
            <a:off x="1009556" y="3998238"/>
            <a:ext cx="1311984" cy="1305359"/>
          </a:xfrm>
          <a:prstGeom prst="rect">
            <a:avLst/>
          </a:prstGeom>
        </p:spPr>
      </p:pic>
      <p:sp>
        <p:nvSpPr>
          <p:cNvPr id="7" name="TextBox 6">
            <a:extLst>
              <a:ext uri="{FF2B5EF4-FFF2-40B4-BE49-F238E27FC236}">
                <a16:creationId xmlns:a16="http://schemas.microsoft.com/office/drawing/2014/main" id="{41365159-82CF-DD34-570C-A28294C7286D}"/>
              </a:ext>
            </a:extLst>
          </p:cNvPr>
          <p:cNvSpPr txBox="1"/>
          <p:nvPr/>
        </p:nvSpPr>
        <p:spPr>
          <a:xfrm>
            <a:off x="228701" y="5321645"/>
            <a:ext cx="3090312" cy="830997"/>
          </a:xfrm>
          <a:prstGeom prst="rect">
            <a:avLst/>
          </a:prstGeom>
          <a:noFill/>
        </p:spPr>
        <p:txBody>
          <a:bodyPr wrap="square" rtlCol="0">
            <a:spAutoFit/>
          </a:bodyPr>
          <a:lstStyle/>
          <a:p>
            <a:pPr algn="l" rtl="0"/>
            <a:r>
              <a:rPr lang="en-US" sz="1600" b="1" dirty="0">
                <a:latin typeface="Helvetica" pitchFamily="2" charset="0"/>
              </a:rPr>
              <a:t>Ada Lovelace (</a:t>
            </a:r>
            <a:r>
              <a:rPr lang="en-US" sz="1600" dirty="0"/>
              <a:t>1815 – 1852)</a:t>
            </a:r>
            <a:endParaRPr lang="en-US" sz="1600" b="1" dirty="0">
              <a:latin typeface="Helvetica" pitchFamily="2" charset="0"/>
            </a:endParaRPr>
          </a:p>
          <a:p>
            <a:pPr algn="ctr" rtl="0"/>
            <a:r>
              <a:rPr lang="en-US" sz="1600" dirty="0">
                <a:latin typeface="Helvetica" pitchFamily="2" charset="0"/>
              </a:rPr>
              <a:t>Pioneer of computer programming</a:t>
            </a:r>
          </a:p>
        </p:txBody>
      </p:sp>
      <p:sp>
        <p:nvSpPr>
          <p:cNvPr id="8" name="TextBox 7">
            <a:extLst>
              <a:ext uri="{FF2B5EF4-FFF2-40B4-BE49-F238E27FC236}">
                <a16:creationId xmlns:a16="http://schemas.microsoft.com/office/drawing/2014/main" id="{704AD397-9B15-0B8B-916D-D601700F4434}"/>
              </a:ext>
            </a:extLst>
          </p:cNvPr>
          <p:cNvSpPr txBox="1"/>
          <p:nvPr/>
        </p:nvSpPr>
        <p:spPr>
          <a:xfrm>
            <a:off x="3319012" y="5321645"/>
            <a:ext cx="2717411" cy="584775"/>
          </a:xfrm>
          <a:prstGeom prst="rect">
            <a:avLst/>
          </a:prstGeom>
          <a:noFill/>
        </p:spPr>
        <p:txBody>
          <a:bodyPr wrap="none" rtlCol="0">
            <a:spAutoFit/>
          </a:bodyPr>
          <a:lstStyle/>
          <a:p>
            <a:pPr algn="l" rtl="0"/>
            <a:r>
              <a:rPr lang="en-US" sz="1600" b="1" dirty="0"/>
              <a:t>Alan Turing </a:t>
            </a:r>
            <a:r>
              <a:rPr lang="en-US" sz="1600" b="1" dirty="0">
                <a:latin typeface="Helvetica" pitchFamily="2" charset="0"/>
              </a:rPr>
              <a:t>(</a:t>
            </a:r>
            <a:r>
              <a:rPr lang="en-US" sz="1600" dirty="0"/>
              <a:t>1912 – 1954)</a:t>
            </a:r>
            <a:endParaRPr lang="en-US" sz="1600" b="1" dirty="0">
              <a:latin typeface="Helvetica" pitchFamily="2" charset="0"/>
            </a:endParaRPr>
          </a:p>
          <a:p>
            <a:pPr algn="ctr" rtl="0"/>
            <a:r>
              <a:rPr lang="en-US" sz="1600" dirty="0">
                <a:latin typeface="Helvetica" pitchFamily="2" charset="0"/>
              </a:rPr>
              <a:t>Formulating Turing Machine</a:t>
            </a:r>
          </a:p>
        </p:txBody>
      </p:sp>
      <p:sp>
        <p:nvSpPr>
          <p:cNvPr id="9" name="TextBox 8">
            <a:extLst>
              <a:ext uri="{FF2B5EF4-FFF2-40B4-BE49-F238E27FC236}">
                <a16:creationId xmlns:a16="http://schemas.microsoft.com/office/drawing/2014/main" id="{7927039D-6B10-2D99-375F-5C698D53B693}"/>
              </a:ext>
            </a:extLst>
          </p:cNvPr>
          <p:cNvSpPr txBox="1"/>
          <p:nvPr/>
        </p:nvSpPr>
        <p:spPr>
          <a:xfrm>
            <a:off x="6159188" y="5312785"/>
            <a:ext cx="2544286" cy="584775"/>
          </a:xfrm>
          <a:prstGeom prst="rect">
            <a:avLst/>
          </a:prstGeom>
          <a:noFill/>
        </p:spPr>
        <p:txBody>
          <a:bodyPr wrap="none" rtlCol="0">
            <a:spAutoFit/>
          </a:bodyPr>
          <a:lstStyle/>
          <a:p>
            <a:pPr algn="l" rtl="0"/>
            <a:r>
              <a:rPr lang="en-US" sz="1600" b="1" dirty="0">
                <a:latin typeface="Helvetica" pitchFamily="2" charset="0"/>
              </a:rPr>
              <a:t>Kurt </a:t>
            </a:r>
            <a:r>
              <a:rPr lang="en-US" sz="1600" b="1" dirty="0">
                <a:solidFill>
                  <a:srgbClr val="3E2723"/>
                </a:solidFill>
                <a:latin typeface="Lato"/>
                <a:ea typeface="Lato"/>
                <a:cs typeface="Lato"/>
                <a:sym typeface="Lato"/>
              </a:rPr>
              <a:t>Gödel</a:t>
            </a:r>
            <a:r>
              <a:rPr lang="en-US" sz="1600" b="1" dirty="0">
                <a:latin typeface="Helvetica" pitchFamily="2" charset="0"/>
              </a:rPr>
              <a:t> (</a:t>
            </a:r>
            <a:r>
              <a:rPr lang="en-US" sz="1600" dirty="0"/>
              <a:t>1906 – 1978)</a:t>
            </a:r>
            <a:endParaRPr lang="en-US" sz="1600" b="1" dirty="0">
              <a:latin typeface="Helvetica" pitchFamily="2" charset="0"/>
            </a:endParaRPr>
          </a:p>
          <a:p>
            <a:pPr algn="ctr" rtl="0"/>
            <a:r>
              <a:rPr lang="en-US" sz="1600" dirty="0">
                <a:latin typeface="Helvetica" pitchFamily="2" charset="0"/>
              </a:rPr>
              <a:t>Algorithm Complexities</a:t>
            </a:r>
          </a:p>
        </p:txBody>
      </p:sp>
      <p:pic>
        <p:nvPicPr>
          <p:cNvPr id="11" name="Picture 10" descr="A person in a suit and tie&#10;&#10;AI-generated content may be incorrect.">
            <a:extLst>
              <a:ext uri="{FF2B5EF4-FFF2-40B4-BE49-F238E27FC236}">
                <a16:creationId xmlns:a16="http://schemas.microsoft.com/office/drawing/2014/main" id="{467E67B1-855A-4C63-4828-8A815F77E4A9}"/>
              </a:ext>
            </a:extLst>
          </p:cNvPr>
          <p:cNvPicPr>
            <a:picLocks noChangeAspect="1"/>
          </p:cNvPicPr>
          <p:nvPr/>
        </p:nvPicPr>
        <p:blipFill>
          <a:blip r:embed="rId6">
            <a:extLst>
              <a:ext uri="{28A0092B-C50C-407E-A947-70E740481C1C}">
                <a14:useLocalDpi xmlns:a14="http://schemas.microsoft.com/office/drawing/2010/main" val="0"/>
              </a:ext>
            </a:extLst>
          </a:blip>
          <a:srcRect b="15266"/>
          <a:stretch>
            <a:fillRect/>
          </a:stretch>
        </p:blipFill>
        <p:spPr>
          <a:xfrm flipH="1">
            <a:off x="3822407" y="3810000"/>
            <a:ext cx="1311984" cy="147633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3" name="Google Shape;93;p14"/>
          <p:cNvSpPr txBox="1"/>
          <p:nvPr/>
        </p:nvSpPr>
        <p:spPr>
          <a:xfrm>
            <a:off x="3810000" y="1405589"/>
            <a:ext cx="4752975" cy="307777"/>
          </a:xfrm>
          <a:prstGeom prst="rect">
            <a:avLst/>
          </a:prstGeom>
          <a:noFill/>
          <a:ln>
            <a:noFill/>
          </a:ln>
        </p:spPr>
        <p:txBody>
          <a:bodyPr spcFirstLastPara="1" wrap="square" lIns="0" tIns="0" rIns="0" bIns="0" anchor="t" anchorCtr="0">
            <a:spAutoFit/>
          </a:bodyPr>
          <a:lstStyle/>
          <a:p>
            <a:pPr algn="l" rtl="0"/>
            <a:r>
              <a:rPr lang="en-US" sz="2000" b="1" dirty="0">
                <a:solidFill>
                  <a:srgbClr val="6D4C41"/>
                </a:solidFill>
                <a:latin typeface="Merriweather"/>
                <a:ea typeface="Merriweather"/>
                <a:cs typeface="Merriweather"/>
                <a:sym typeface="Merriweather"/>
              </a:rPr>
              <a:t>Muhammad ibn Musa al-Khwarizmi</a:t>
            </a:r>
            <a:endParaRPr sz="2000" dirty="0"/>
          </a:p>
        </p:txBody>
      </p:sp>
      <p:sp>
        <p:nvSpPr>
          <p:cNvPr id="94" name="Google Shape;94;p14"/>
          <p:cNvSpPr txBox="1"/>
          <p:nvPr/>
        </p:nvSpPr>
        <p:spPr>
          <a:xfrm>
            <a:off x="3810000" y="1987639"/>
            <a:ext cx="5029200" cy="4154984"/>
          </a:xfrm>
          <a:prstGeom prst="rect">
            <a:avLst/>
          </a:prstGeom>
          <a:noFill/>
          <a:ln>
            <a:noFill/>
          </a:ln>
        </p:spPr>
        <p:txBody>
          <a:bodyPr spcFirstLastPara="1" wrap="square" lIns="0" tIns="0" rIns="0" bIns="0" anchor="t" anchorCtr="0">
            <a:spAutoFit/>
          </a:bodyPr>
          <a:lstStyle/>
          <a:p>
            <a:pPr marL="285750" indent="-285750" algn="l" rtl="0">
              <a:lnSpc>
                <a:spcPct val="150000"/>
              </a:lnSpc>
              <a:buFont typeface="Arial" panose="020B0604020202020204" pitchFamily="34" charset="0"/>
              <a:buChar char="•"/>
            </a:pPr>
            <a:r>
              <a:rPr lang="en-US" dirty="0">
                <a:solidFill>
                  <a:srgbClr val="3E2723"/>
                </a:solidFill>
                <a:latin typeface="Lato"/>
                <a:ea typeface="Lato"/>
                <a:cs typeface="Lato"/>
                <a:sym typeface="Lato"/>
              </a:rPr>
              <a:t>A 9th-century Persian polymath, mathematician, astronomer, and geographer.</a:t>
            </a:r>
            <a:br>
              <a:rPr lang="en-US" dirty="0">
                <a:solidFill>
                  <a:srgbClr val="3E2723"/>
                </a:solidFill>
                <a:latin typeface="Lato"/>
                <a:ea typeface="Lato"/>
                <a:cs typeface="Lato"/>
                <a:sym typeface="Lato"/>
              </a:rPr>
            </a:br>
            <a:endParaRPr lang="en-US" dirty="0">
              <a:solidFill>
                <a:srgbClr val="3E2723"/>
              </a:solidFill>
              <a:latin typeface="Lato"/>
              <a:ea typeface="Lato"/>
              <a:cs typeface="Lato"/>
              <a:sym typeface="Lato"/>
            </a:endParaRPr>
          </a:p>
          <a:p>
            <a:pPr marL="285750" indent="-285750" algn="l" rtl="0">
              <a:lnSpc>
                <a:spcPct val="150000"/>
              </a:lnSpc>
              <a:buFont typeface="Arial" panose="020B0604020202020204" pitchFamily="34" charset="0"/>
              <a:buChar char="•"/>
            </a:pPr>
            <a:r>
              <a:rPr lang="en-US" dirty="0">
                <a:solidFill>
                  <a:srgbClr val="3E2723"/>
                </a:solidFill>
                <a:latin typeface="Lato"/>
                <a:ea typeface="Lato"/>
                <a:cs typeface="Lato"/>
                <a:sym typeface="Lato"/>
              </a:rPr>
              <a:t>He was a prominent scholar at the "House of Wisdom" in Baghdad, a renowned center for learning and research during the Islamic Golden Age.</a:t>
            </a:r>
            <a:br>
              <a:rPr lang="en-US" dirty="0">
                <a:solidFill>
                  <a:srgbClr val="3E2723"/>
                </a:solidFill>
                <a:latin typeface="Lato"/>
                <a:ea typeface="Lato"/>
                <a:cs typeface="Lato"/>
                <a:sym typeface="Lato"/>
              </a:rPr>
            </a:br>
            <a:endParaRPr lang="en-US" dirty="0">
              <a:solidFill>
                <a:srgbClr val="3E2723"/>
              </a:solidFill>
              <a:latin typeface="Lato"/>
              <a:ea typeface="Lato"/>
              <a:cs typeface="Lato"/>
              <a:sym typeface="Lato"/>
            </a:endParaRPr>
          </a:p>
          <a:p>
            <a:pPr marL="285750" indent="-285750" algn="l" rtl="0">
              <a:lnSpc>
                <a:spcPct val="150000"/>
              </a:lnSpc>
              <a:buFont typeface="Arial" panose="020B0604020202020204" pitchFamily="34" charset="0"/>
              <a:buChar char="•"/>
            </a:pPr>
            <a:r>
              <a:rPr lang="en-US" dirty="0">
                <a:solidFill>
                  <a:srgbClr val="3E2723"/>
                </a:solidFill>
                <a:latin typeface="Lato"/>
                <a:ea typeface="Lato"/>
                <a:cs typeface="Lato"/>
                <a:sym typeface="Lato"/>
              </a:rPr>
              <a:t>His work synthesized and expanded upon Greek, Indian, and Babylonian mathematics.</a:t>
            </a:r>
            <a:endParaRPr lang="en-US" dirty="0"/>
          </a:p>
        </p:txBody>
      </p:sp>
      <p:sp>
        <p:nvSpPr>
          <p:cNvPr id="98" name="Google Shape;98;p14"/>
          <p:cNvSpPr txBox="1"/>
          <p:nvPr/>
        </p:nvSpPr>
        <p:spPr>
          <a:xfrm>
            <a:off x="442912" y="706945"/>
            <a:ext cx="8701088" cy="400110"/>
          </a:xfrm>
          <a:prstGeom prst="rect">
            <a:avLst/>
          </a:prstGeom>
          <a:noFill/>
          <a:ln>
            <a:noFill/>
          </a:ln>
        </p:spPr>
        <p:txBody>
          <a:bodyPr spcFirstLastPara="1" wrap="square" lIns="0" tIns="0" rIns="0" bIns="0" anchor="t" anchorCtr="0">
            <a:spAutoFit/>
          </a:bodyPr>
          <a:lstStyle/>
          <a:p>
            <a:pPr algn="l" rtl="0"/>
            <a:r>
              <a:rPr lang="en-US" sz="2600" b="1" dirty="0">
                <a:solidFill>
                  <a:srgbClr val="6D4C41"/>
                </a:solidFill>
                <a:latin typeface="Merriweather"/>
                <a:ea typeface="Merriweather"/>
                <a:cs typeface="Merriweather"/>
                <a:sym typeface="Merriweather"/>
              </a:rPr>
              <a:t>Who Was Al-Khwarizmi?</a:t>
            </a:r>
            <a:endParaRPr sz="2600" dirty="0"/>
          </a:p>
        </p:txBody>
      </p:sp>
      <p:pic>
        <p:nvPicPr>
          <p:cNvPr id="3" name="Picture 2" descr="A close-up of a person&#10;&#10;AI-generated content may be incorrect.">
            <a:extLst>
              <a:ext uri="{FF2B5EF4-FFF2-40B4-BE49-F238E27FC236}">
                <a16:creationId xmlns:a16="http://schemas.microsoft.com/office/drawing/2014/main" id="{C61CFF37-DB6E-0341-815A-4467AC8F2F6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762000" y="1894796"/>
            <a:ext cx="2540000" cy="3771900"/>
          </a:xfrm>
          <a:prstGeom prst="rect">
            <a:avLst/>
          </a:prstGeom>
        </p:spPr>
      </p:pic>
      <p:sp>
        <p:nvSpPr>
          <p:cNvPr id="4" name="Google Shape;235;p24">
            <a:extLst>
              <a:ext uri="{FF2B5EF4-FFF2-40B4-BE49-F238E27FC236}">
                <a16:creationId xmlns:a16="http://schemas.microsoft.com/office/drawing/2014/main" id="{F6AE9292-1036-75F2-394D-49DFE410D2AC}"/>
              </a:ext>
            </a:extLst>
          </p:cNvPr>
          <p:cNvSpPr txBox="1"/>
          <p:nvPr/>
        </p:nvSpPr>
        <p:spPr>
          <a:xfrm>
            <a:off x="1371600" y="5666696"/>
            <a:ext cx="1678781" cy="207749"/>
          </a:xfrm>
          <a:prstGeom prst="rect">
            <a:avLst/>
          </a:prstGeom>
          <a:noFill/>
          <a:ln>
            <a:noFill/>
          </a:ln>
        </p:spPr>
        <p:txBody>
          <a:bodyPr spcFirstLastPara="1" wrap="square" lIns="0" tIns="0" rIns="0" bIns="0" anchor="t" anchorCtr="0">
            <a:spAutoFit/>
          </a:bodyPr>
          <a:lstStyle/>
          <a:p>
            <a:pPr algn="l" rtl="0">
              <a:lnSpc>
                <a:spcPct val="150000"/>
              </a:lnSpc>
            </a:pPr>
            <a:r>
              <a:rPr lang="en-US" sz="900" dirty="0">
                <a:solidFill>
                  <a:srgbClr val="3E2723"/>
                </a:solidFill>
                <a:latin typeface="Lato"/>
                <a:ea typeface="Lato"/>
                <a:cs typeface="Lato"/>
                <a:sym typeface="Lato"/>
              </a:rPr>
              <a:t>Source: </a:t>
            </a:r>
            <a:r>
              <a:rPr lang="en-US" sz="900" dirty="0">
                <a:solidFill>
                  <a:srgbClr val="3E2723"/>
                </a:solidFill>
                <a:latin typeface="Lato"/>
                <a:ea typeface="Lato"/>
                <a:cs typeface="Lato"/>
                <a:sym typeface="Lato"/>
                <a:hlinkClick r:id="rId4"/>
              </a:rPr>
              <a:t>Wikipedia</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pic>
        <p:nvPicPr>
          <p:cNvPr id="104" name="Google Shape;104;p15" descr="image.png"/>
          <p:cNvPicPr preferRelativeResize="0"/>
          <p:nvPr/>
        </p:nvPicPr>
        <p:blipFill rotWithShape="1">
          <a:blip r:embed="rId3">
            <a:alphaModFix/>
          </a:blip>
          <a:srcRect/>
          <a:stretch/>
        </p:blipFill>
        <p:spPr>
          <a:xfrm>
            <a:off x="428625" y="1447801"/>
            <a:ext cx="4000500" cy="4679036"/>
          </a:xfrm>
          <a:prstGeom prst="rect">
            <a:avLst/>
          </a:prstGeom>
          <a:noFill/>
          <a:ln>
            <a:noFill/>
          </a:ln>
        </p:spPr>
      </p:pic>
      <p:pic>
        <p:nvPicPr>
          <p:cNvPr id="105" name="Google Shape;105;p15" descr="image.png"/>
          <p:cNvPicPr preferRelativeResize="0"/>
          <p:nvPr/>
        </p:nvPicPr>
        <p:blipFill rotWithShape="1">
          <a:blip r:embed="rId4">
            <a:alphaModFix/>
          </a:blip>
          <a:srcRect/>
          <a:stretch/>
        </p:blipFill>
        <p:spPr>
          <a:xfrm>
            <a:off x="4572000" y="1447801"/>
            <a:ext cx="4343399" cy="4679036"/>
          </a:xfrm>
          <a:prstGeom prst="rect">
            <a:avLst/>
          </a:prstGeom>
          <a:noFill/>
          <a:ln>
            <a:noFill/>
          </a:ln>
        </p:spPr>
      </p:pic>
      <p:sp>
        <p:nvSpPr>
          <p:cNvPr id="106" name="Google Shape;106;p15"/>
          <p:cNvSpPr txBox="1"/>
          <p:nvPr/>
        </p:nvSpPr>
        <p:spPr>
          <a:xfrm>
            <a:off x="909936" y="2023466"/>
            <a:ext cx="3147714" cy="307777"/>
          </a:xfrm>
          <a:prstGeom prst="rect">
            <a:avLst/>
          </a:prstGeom>
          <a:noFill/>
          <a:ln>
            <a:noFill/>
          </a:ln>
        </p:spPr>
        <p:txBody>
          <a:bodyPr spcFirstLastPara="1" wrap="square" lIns="0" tIns="0" rIns="0" bIns="0" anchor="t" anchorCtr="0">
            <a:spAutoFit/>
          </a:bodyPr>
          <a:lstStyle/>
          <a:p>
            <a:pPr algn="ctr" rtl="0"/>
            <a:r>
              <a:rPr lang="en-US" sz="2000" b="1" dirty="0">
                <a:solidFill>
                  <a:srgbClr val="6D4C41"/>
                </a:solidFill>
                <a:latin typeface="Merriweather"/>
                <a:ea typeface="Merriweather"/>
                <a:cs typeface="Merriweather"/>
                <a:sym typeface="Merriweather"/>
              </a:rPr>
              <a:t>The Name: "</a:t>
            </a:r>
            <a:r>
              <a:rPr lang="en-US" sz="2000" b="1" dirty="0" err="1">
                <a:solidFill>
                  <a:srgbClr val="6D4C41"/>
                </a:solidFill>
                <a:latin typeface="Merriweather"/>
                <a:ea typeface="Merriweather"/>
                <a:cs typeface="Merriweather"/>
                <a:sym typeface="Merriweather"/>
              </a:rPr>
              <a:t>Algorismi</a:t>
            </a:r>
            <a:r>
              <a:rPr lang="en-US" sz="2000" b="1" dirty="0">
                <a:solidFill>
                  <a:srgbClr val="6D4C41"/>
                </a:solidFill>
                <a:latin typeface="Merriweather"/>
                <a:ea typeface="Merriweather"/>
                <a:cs typeface="Merriweather"/>
                <a:sym typeface="Merriweather"/>
              </a:rPr>
              <a:t>"</a:t>
            </a:r>
            <a:endParaRPr sz="2000" dirty="0"/>
          </a:p>
        </p:txBody>
      </p:sp>
      <p:sp>
        <p:nvSpPr>
          <p:cNvPr id="107" name="Google Shape;107;p15"/>
          <p:cNvSpPr txBox="1"/>
          <p:nvPr/>
        </p:nvSpPr>
        <p:spPr>
          <a:xfrm>
            <a:off x="602733" y="2562562"/>
            <a:ext cx="3557588" cy="1661993"/>
          </a:xfrm>
          <a:prstGeom prst="rect">
            <a:avLst/>
          </a:prstGeom>
          <a:noFill/>
          <a:ln>
            <a:noFill/>
          </a:ln>
        </p:spPr>
        <p:txBody>
          <a:bodyPr spcFirstLastPara="1" wrap="square" lIns="0" tIns="0" rIns="0" bIns="0" anchor="t" anchorCtr="0">
            <a:spAutoFit/>
          </a:bodyPr>
          <a:lstStyle/>
          <a:p>
            <a:pPr algn="just" rtl="0">
              <a:lnSpc>
                <a:spcPct val="150000"/>
              </a:lnSpc>
            </a:pPr>
            <a:r>
              <a:rPr lang="en-US" dirty="0">
                <a:solidFill>
                  <a:srgbClr val="3E2723"/>
                </a:solidFill>
                <a:latin typeface="Lato"/>
                <a:ea typeface="Lato"/>
                <a:cs typeface="Lato"/>
                <a:sym typeface="Lato"/>
              </a:rPr>
              <a:t>Al-Khwarizmi wrote a book introducing the Hindu-Arabic numeral system to the West. This book was translated into Latin.</a:t>
            </a:r>
            <a:endParaRPr dirty="0"/>
          </a:p>
        </p:txBody>
      </p:sp>
      <p:sp>
        <p:nvSpPr>
          <p:cNvPr id="108" name="Google Shape;108;p15"/>
          <p:cNvSpPr txBox="1"/>
          <p:nvPr/>
        </p:nvSpPr>
        <p:spPr>
          <a:xfrm>
            <a:off x="653653" y="4610269"/>
            <a:ext cx="3550444" cy="830997"/>
          </a:xfrm>
          <a:prstGeom prst="rect">
            <a:avLst/>
          </a:prstGeom>
          <a:noFill/>
          <a:ln>
            <a:noFill/>
          </a:ln>
        </p:spPr>
        <p:txBody>
          <a:bodyPr spcFirstLastPara="1" wrap="square" lIns="0" tIns="0" rIns="0" bIns="0" anchor="t" anchorCtr="0">
            <a:spAutoFit/>
          </a:bodyPr>
          <a:lstStyle/>
          <a:p>
            <a:pPr algn="just" rtl="0">
              <a:lnSpc>
                <a:spcPct val="150000"/>
              </a:lnSpc>
            </a:pPr>
            <a:r>
              <a:rPr lang="en-US" dirty="0">
                <a:solidFill>
                  <a:srgbClr val="3E2723"/>
                </a:solidFill>
                <a:latin typeface="Lato"/>
                <a:ea typeface="Lato"/>
                <a:cs typeface="Lato"/>
                <a:sym typeface="Lato"/>
              </a:rPr>
              <a:t>His name, "al-Khwarizmi," was Latinized to </a:t>
            </a:r>
            <a:r>
              <a:rPr lang="en-US" b="1" dirty="0">
                <a:solidFill>
                  <a:srgbClr val="3E2723"/>
                </a:solidFill>
                <a:latin typeface="Lato"/>
                <a:ea typeface="Lato"/>
                <a:cs typeface="Lato"/>
                <a:sym typeface="Lato"/>
              </a:rPr>
              <a:t>"</a:t>
            </a:r>
            <a:r>
              <a:rPr lang="en-US" b="1" dirty="0" err="1">
                <a:solidFill>
                  <a:srgbClr val="3E2723"/>
                </a:solidFill>
                <a:latin typeface="Lato"/>
                <a:ea typeface="Lato"/>
                <a:cs typeface="Lato"/>
                <a:sym typeface="Lato"/>
              </a:rPr>
              <a:t>Algorismi</a:t>
            </a:r>
            <a:r>
              <a:rPr lang="en-US" b="1" dirty="0">
                <a:solidFill>
                  <a:srgbClr val="3E2723"/>
                </a:solidFill>
                <a:latin typeface="Lato"/>
                <a:ea typeface="Lato"/>
                <a:cs typeface="Lato"/>
                <a:sym typeface="Lato"/>
              </a:rPr>
              <a:t>."</a:t>
            </a:r>
            <a:endParaRPr b="1" dirty="0"/>
          </a:p>
        </p:txBody>
      </p:sp>
      <p:sp>
        <p:nvSpPr>
          <p:cNvPr id="109" name="Google Shape;109;p15"/>
          <p:cNvSpPr txBox="1"/>
          <p:nvPr/>
        </p:nvSpPr>
        <p:spPr>
          <a:xfrm>
            <a:off x="5196186" y="2033594"/>
            <a:ext cx="3519189" cy="307777"/>
          </a:xfrm>
          <a:prstGeom prst="rect">
            <a:avLst/>
          </a:prstGeom>
          <a:noFill/>
          <a:ln>
            <a:noFill/>
          </a:ln>
        </p:spPr>
        <p:txBody>
          <a:bodyPr spcFirstLastPara="1" wrap="square" lIns="0" tIns="0" rIns="0" bIns="0" anchor="t" anchorCtr="0">
            <a:spAutoFit/>
          </a:bodyPr>
          <a:lstStyle/>
          <a:p>
            <a:pPr algn="ctr" rtl="0"/>
            <a:r>
              <a:rPr lang="en-US" sz="2000" b="1" dirty="0">
                <a:solidFill>
                  <a:srgbClr val="6D4C41"/>
                </a:solidFill>
                <a:latin typeface="Merriweather"/>
                <a:ea typeface="Merriweather"/>
                <a:cs typeface="Merriweather"/>
                <a:sym typeface="Merriweather"/>
              </a:rPr>
              <a:t>The Concept: "Algorithm"</a:t>
            </a:r>
            <a:endParaRPr sz="2000" dirty="0"/>
          </a:p>
        </p:txBody>
      </p:sp>
      <p:sp>
        <p:nvSpPr>
          <p:cNvPr id="110" name="Google Shape;110;p15"/>
          <p:cNvSpPr txBox="1"/>
          <p:nvPr/>
        </p:nvSpPr>
        <p:spPr>
          <a:xfrm>
            <a:off x="4800600" y="2532777"/>
            <a:ext cx="3914773" cy="1661993"/>
          </a:xfrm>
          <a:prstGeom prst="rect">
            <a:avLst/>
          </a:prstGeom>
          <a:noFill/>
          <a:ln>
            <a:noFill/>
          </a:ln>
        </p:spPr>
        <p:txBody>
          <a:bodyPr spcFirstLastPara="1" wrap="square" lIns="0" tIns="0" rIns="0" bIns="0" anchor="t" anchorCtr="0">
            <a:spAutoFit/>
          </a:bodyPr>
          <a:lstStyle/>
          <a:p>
            <a:pPr algn="just" rtl="0">
              <a:lnSpc>
                <a:spcPct val="150000"/>
              </a:lnSpc>
            </a:pPr>
            <a:r>
              <a:rPr lang="en-US" dirty="0">
                <a:solidFill>
                  <a:srgbClr val="3E2723"/>
                </a:solidFill>
                <a:latin typeface="Lato"/>
                <a:ea typeface="Lato"/>
                <a:cs typeface="Lato"/>
                <a:sym typeface="Lato"/>
              </a:rPr>
              <a:t>The phrase "dixit </a:t>
            </a:r>
            <a:r>
              <a:rPr lang="en-US" dirty="0" err="1">
                <a:solidFill>
                  <a:srgbClr val="3E2723"/>
                </a:solidFill>
                <a:latin typeface="Lato"/>
                <a:ea typeface="Lato"/>
                <a:cs typeface="Lato"/>
                <a:sym typeface="Lato"/>
              </a:rPr>
              <a:t>Algorismi</a:t>
            </a:r>
            <a:r>
              <a:rPr lang="en-US" dirty="0">
                <a:solidFill>
                  <a:srgbClr val="3E2723"/>
                </a:solidFill>
                <a:latin typeface="Lato"/>
                <a:ea typeface="Lato"/>
                <a:cs typeface="Lato"/>
                <a:sym typeface="Lato"/>
              </a:rPr>
              <a:t>" ("so said </a:t>
            </a:r>
            <a:r>
              <a:rPr lang="en-US" dirty="0" err="1">
                <a:solidFill>
                  <a:srgbClr val="3E2723"/>
                </a:solidFill>
                <a:latin typeface="Lato"/>
                <a:ea typeface="Lato"/>
                <a:cs typeface="Lato"/>
                <a:sym typeface="Lato"/>
              </a:rPr>
              <a:t>Algorismi</a:t>
            </a:r>
            <a:r>
              <a:rPr lang="en-US" dirty="0">
                <a:solidFill>
                  <a:srgbClr val="3E2723"/>
                </a:solidFill>
                <a:latin typeface="Lato"/>
                <a:ea typeface="Lato"/>
                <a:cs typeface="Lato"/>
                <a:sym typeface="Lato"/>
              </a:rPr>
              <a:t>") became synonymous with following the step-by-step rules of this new arithmetic.</a:t>
            </a:r>
            <a:endParaRPr dirty="0"/>
          </a:p>
        </p:txBody>
      </p:sp>
      <p:sp>
        <p:nvSpPr>
          <p:cNvPr id="111" name="Google Shape;111;p15"/>
          <p:cNvSpPr txBox="1"/>
          <p:nvPr/>
        </p:nvSpPr>
        <p:spPr>
          <a:xfrm>
            <a:off x="4714874" y="4548191"/>
            <a:ext cx="4000499" cy="1246495"/>
          </a:xfrm>
          <a:prstGeom prst="rect">
            <a:avLst/>
          </a:prstGeom>
          <a:noFill/>
          <a:ln>
            <a:noFill/>
          </a:ln>
        </p:spPr>
        <p:txBody>
          <a:bodyPr spcFirstLastPara="1" wrap="square" lIns="0" tIns="0" rIns="0" bIns="0" anchor="t" anchorCtr="0">
            <a:spAutoFit/>
          </a:bodyPr>
          <a:lstStyle/>
          <a:p>
            <a:pPr algn="just" rtl="0">
              <a:lnSpc>
                <a:spcPct val="150000"/>
              </a:lnSpc>
            </a:pPr>
            <a:r>
              <a:rPr lang="en-US" dirty="0">
                <a:solidFill>
                  <a:srgbClr val="3E2723"/>
                </a:solidFill>
                <a:latin typeface="Lato"/>
                <a:ea typeface="Lato"/>
                <a:cs typeface="Lato"/>
                <a:sym typeface="Lato"/>
              </a:rPr>
              <a:t>This evolved into the word </a:t>
            </a:r>
            <a:r>
              <a:rPr lang="en-US" b="1" dirty="0">
                <a:solidFill>
                  <a:srgbClr val="3E2723"/>
                </a:solidFill>
                <a:latin typeface="Lato"/>
                <a:ea typeface="Lato"/>
                <a:cs typeface="Lato"/>
                <a:sym typeface="Lato"/>
              </a:rPr>
              <a:t>"algorithm," </a:t>
            </a:r>
            <a:r>
              <a:rPr lang="en-US" dirty="0">
                <a:solidFill>
                  <a:srgbClr val="3E2723"/>
                </a:solidFill>
                <a:latin typeface="Lato"/>
                <a:ea typeface="Lato"/>
                <a:cs typeface="Lato"/>
                <a:sym typeface="Lato"/>
              </a:rPr>
              <a:t>meaning any systematic procedure to solve a problem.</a:t>
            </a:r>
            <a:endParaRPr dirty="0"/>
          </a:p>
        </p:txBody>
      </p:sp>
      <p:pic>
        <p:nvPicPr>
          <p:cNvPr id="112" name="Google Shape;112;p15" descr="image.png"/>
          <p:cNvPicPr preferRelativeResize="0"/>
          <p:nvPr/>
        </p:nvPicPr>
        <p:blipFill rotWithShape="1">
          <a:blip r:embed="rId5">
            <a:alphaModFix/>
          </a:blip>
          <a:srcRect/>
          <a:stretch/>
        </p:blipFill>
        <p:spPr>
          <a:xfrm>
            <a:off x="2278856" y="1524000"/>
            <a:ext cx="300038" cy="342900"/>
          </a:xfrm>
          <a:prstGeom prst="rect">
            <a:avLst/>
          </a:prstGeom>
          <a:noFill/>
          <a:ln>
            <a:noFill/>
          </a:ln>
        </p:spPr>
      </p:pic>
      <p:pic>
        <p:nvPicPr>
          <p:cNvPr id="113" name="Google Shape;113;p15" descr="image.png"/>
          <p:cNvPicPr preferRelativeResize="0"/>
          <p:nvPr/>
        </p:nvPicPr>
        <p:blipFill rotWithShape="1">
          <a:blip r:embed="rId6">
            <a:alphaModFix/>
          </a:blip>
          <a:srcRect/>
          <a:stretch/>
        </p:blipFill>
        <p:spPr>
          <a:xfrm>
            <a:off x="6500813" y="1524000"/>
            <a:ext cx="428625" cy="342900"/>
          </a:xfrm>
          <a:prstGeom prst="rect">
            <a:avLst/>
          </a:prstGeom>
          <a:noFill/>
          <a:ln>
            <a:noFill/>
          </a:ln>
        </p:spPr>
      </p:pic>
      <p:sp>
        <p:nvSpPr>
          <p:cNvPr id="114" name="Google Shape;114;p15"/>
          <p:cNvSpPr txBox="1"/>
          <p:nvPr/>
        </p:nvSpPr>
        <p:spPr>
          <a:xfrm>
            <a:off x="442912" y="762000"/>
            <a:ext cx="8701088" cy="400110"/>
          </a:xfrm>
          <a:prstGeom prst="rect">
            <a:avLst/>
          </a:prstGeom>
          <a:noFill/>
          <a:ln>
            <a:noFill/>
          </a:ln>
        </p:spPr>
        <p:txBody>
          <a:bodyPr spcFirstLastPara="1" wrap="square" lIns="0" tIns="0" rIns="0" bIns="0" anchor="t" anchorCtr="0">
            <a:spAutoFit/>
          </a:bodyPr>
          <a:lstStyle/>
          <a:p>
            <a:pPr algn="l" rtl="0"/>
            <a:r>
              <a:rPr lang="en-US" sz="2600" b="1">
                <a:solidFill>
                  <a:srgbClr val="6D4C41"/>
                </a:solidFill>
                <a:latin typeface="Merriweather"/>
                <a:ea typeface="Merriweather"/>
                <a:cs typeface="Merriweather"/>
                <a:sym typeface="Merriweather"/>
              </a:rPr>
              <a:t>The Birth of a Word: "Algorithm"</a:t>
            </a:r>
            <a:endParaRPr sz="26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20" name="Google Shape;120;p16"/>
          <p:cNvSpPr txBox="1"/>
          <p:nvPr/>
        </p:nvSpPr>
        <p:spPr>
          <a:xfrm>
            <a:off x="1320098" y="333345"/>
            <a:ext cx="6503803" cy="400110"/>
          </a:xfrm>
          <a:prstGeom prst="rect">
            <a:avLst/>
          </a:prstGeom>
          <a:noFill/>
          <a:ln>
            <a:noFill/>
          </a:ln>
        </p:spPr>
        <p:txBody>
          <a:bodyPr spcFirstLastPara="1" wrap="square" lIns="0" tIns="0" rIns="0" bIns="0" anchor="t" anchorCtr="0">
            <a:spAutoFit/>
          </a:bodyPr>
          <a:lstStyle/>
          <a:p>
            <a:pPr algn="ctr" rtl="0"/>
            <a:r>
              <a:rPr lang="en-US" sz="2600" b="1" dirty="0">
                <a:solidFill>
                  <a:srgbClr val="6D4C41"/>
                </a:solidFill>
                <a:latin typeface="Merriweather"/>
                <a:ea typeface="Merriweather"/>
                <a:cs typeface="Merriweather"/>
                <a:sym typeface="Merriweather"/>
              </a:rPr>
              <a:t>The Book That Named "Algebra"</a:t>
            </a:r>
            <a:endParaRPr sz="2600" dirty="0"/>
          </a:p>
        </p:txBody>
      </p:sp>
      <p:sp>
        <p:nvSpPr>
          <p:cNvPr id="122" name="Google Shape;122;p16"/>
          <p:cNvSpPr txBox="1"/>
          <p:nvPr/>
        </p:nvSpPr>
        <p:spPr>
          <a:xfrm>
            <a:off x="937594" y="1393245"/>
            <a:ext cx="4163020" cy="553998"/>
          </a:xfrm>
          <a:prstGeom prst="rect">
            <a:avLst/>
          </a:prstGeom>
          <a:noFill/>
          <a:ln>
            <a:noFill/>
          </a:ln>
        </p:spPr>
        <p:txBody>
          <a:bodyPr spcFirstLastPara="1" wrap="square" lIns="0" tIns="0" rIns="0" bIns="0" anchor="t" anchorCtr="0">
            <a:spAutoFit/>
          </a:bodyPr>
          <a:lstStyle/>
          <a:p>
            <a:pPr algn="l" rtl="0"/>
            <a:r>
              <a:rPr lang="en-US" b="1" i="1" dirty="0">
                <a:solidFill>
                  <a:srgbClr val="6D4C41"/>
                </a:solidFill>
                <a:latin typeface="Merriweather"/>
                <a:ea typeface="Merriweather"/>
                <a:cs typeface="Merriweather"/>
                <a:sym typeface="Merriweather"/>
              </a:rPr>
              <a:t>Al-</a:t>
            </a:r>
            <a:r>
              <a:rPr lang="en-US" b="1" i="1" dirty="0" err="1">
                <a:solidFill>
                  <a:srgbClr val="6D4C41"/>
                </a:solidFill>
                <a:latin typeface="Merriweather"/>
                <a:ea typeface="Merriweather"/>
                <a:cs typeface="Merriweather"/>
                <a:sym typeface="Merriweather"/>
              </a:rPr>
              <a:t>Kitāb</a:t>
            </a:r>
            <a:r>
              <a:rPr lang="en-US" b="1" i="1" dirty="0">
                <a:solidFill>
                  <a:srgbClr val="6D4C41"/>
                </a:solidFill>
                <a:latin typeface="Merriweather"/>
                <a:ea typeface="Merriweather"/>
                <a:cs typeface="Merriweather"/>
                <a:sym typeface="Merriweather"/>
              </a:rPr>
              <a:t> al-</a:t>
            </a:r>
            <a:r>
              <a:rPr lang="en-US" b="1" i="1" dirty="0" err="1">
                <a:solidFill>
                  <a:srgbClr val="6D4C41"/>
                </a:solidFill>
                <a:latin typeface="Merriweather"/>
                <a:ea typeface="Merriweather"/>
                <a:cs typeface="Merriweather"/>
                <a:sym typeface="Merriweather"/>
              </a:rPr>
              <a:t>mukhtaṣar</a:t>
            </a:r>
            <a:r>
              <a:rPr lang="en-US" b="1" i="1" dirty="0">
                <a:solidFill>
                  <a:srgbClr val="6D4C41"/>
                </a:solidFill>
                <a:latin typeface="Merriweather"/>
                <a:ea typeface="Merriweather"/>
                <a:cs typeface="Merriweather"/>
                <a:sym typeface="Merriweather"/>
              </a:rPr>
              <a:t> </a:t>
            </a:r>
            <a:r>
              <a:rPr lang="en-US" b="1" i="1" dirty="0" err="1">
                <a:solidFill>
                  <a:srgbClr val="6D4C41"/>
                </a:solidFill>
                <a:latin typeface="Merriweather"/>
                <a:ea typeface="Merriweather"/>
                <a:cs typeface="Merriweather"/>
                <a:sym typeface="Merriweather"/>
              </a:rPr>
              <a:t>fī</a:t>
            </a:r>
            <a:r>
              <a:rPr lang="en-US" b="1" i="1" dirty="0">
                <a:solidFill>
                  <a:srgbClr val="6D4C41"/>
                </a:solidFill>
                <a:latin typeface="Merriweather"/>
                <a:ea typeface="Merriweather"/>
                <a:cs typeface="Merriweather"/>
                <a:sym typeface="Merriweather"/>
              </a:rPr>
              <a:t> </a:t>
            </a:r>
            <a:r>
              <a:rPr lang="en-US" b="1" i="1" dirty="0" err="1">
                <a:solidFill>
                  <a:srgbClr val="6D4C41"/>
                </a:solidFill>
                <a:latin typeface="Merriweather"/>
                <a:ea typeface="Merriweather"/>
                <a:cs typeface="Merriweather"/>
                <a:sym typeface="Merriweather"/>
              </a:rPr>
              <a:t>ḥisāb</a:t>
            </a:r>
            <a:r>
              <a:rPr lang="en-US" b="1" i="1" dirty="0">
                <a:solidFill>
                  <a:srgbClr val="6D4C41"/>
                </a:solidFill>
                <a:latin typeface="Merriweather"/>
                <a:ea typeface="Merriweather"/>
                <a:cs typeface="Merriweather"/>
                <a:sym typeface="Merriweather"/>
              </a:rPr>
              <a:t> </a:t>
            </a:r>
            <a:br>
              <a:rPr lang="en-US" sz="1350" dirty="0">
                <a:solidFill>
                  <a:schemeClr val="dk1"/>
                </a:solidFill>
                <a:latin typeface="Calibri"/>
                <a:ea typeface="Calibri"/>
                <a:cs typeface="Calibri"/>
                <a:sym typeface="Calibri"/>
              </a:rPr>
            </a:br>
            <a:r>
              <a:rPr lang="en-US" b="1" i="1" dirty="0">
                <a:solidFill>
                  <a:srgbClr val="6D4C41"/>
                </a:solidFill>
                <a:latin typeface="Merriweather"/>
                <a:ea typeface="Merriweather"/>
                <a:cs typeface="Merriweather"/>
                <a:sym typeface="Merriweather"/>
              </a:rPr>
              <a:t> al-</a:t>
            </a:r>
            <a:r>
              <a:rPr lang="en-US" b="1" i="1" dirty="0" err="1">
                <a:solidFill>
                  <a:srgbClr val="6D4C41"/>
                </a:solidFill>
                <a:latin typeface="Merriweather"/>
                <a:ea typeface="Merriweather"/>
                <a:cs typeface="Merriweather"/>
                <a:sym typeface="Merriweather"/>
              </a:rPr>
              <a:t>jabr</a:t>
            </a:r>
            <a:r>
              <a:rPr lang="en-US" b="1" i="1" dirty="0">
                <a:solidFill>
                  <a:srgbClr val="6D4C41"/>
                </a:solidFill>
                <a:latin typeface="Merriweather"/>
                <a:ea typeface="Merriweather"/>
                <a:cs typeface="Merriweather"/>
                <a:sym typeface="Merriweather"/>
              </a:rPr>
              <a:t> </a:t>
            </a:r>
            <a:r>
              <a:rPr lang="en-US" b="1" i="1" dirty="0" err="1">
                <a:solidFill>
                  <a:srgbClr val="6D4C41"/>
                </a:solidFill>
                <a:latin typeface="Merriweather"/>
                <a:ea typeface="Merriweather"/>
                <a:cs typeface="Merriweather"/>
                <a:sym typeface="Merriweather"/>
              </a:rPr>
              <a:t>wa'l-muqābala</a:t>
            </a:r>
            <a:endParaRPr dirty="0"/>
          </a:p>
        </p:txBody>
      </p:sp>
      <p:sp>
        <p:nvSpPr>
          <p:cNvPr id="123" name="Google Shape;123;p16"/>
          <p:cNvSpPr txBox="1"/>
          <p:nvPr/>
        </p:nvSpPr>
        <p:spPr>
          <a:xfrm>
            <a:off x="944682" y="1982019"/>
            <a:ext cx="4163020" cy="886397"/>
          </a:xfrm>
          <a:prstGeom prst="rect">
            <a:avLst/>
          </a:prstGeom>
          <a:noFill/>
          <a:ln>
            <a:noFill/>
          </a:ln>
        </p:spPr>
        <p:txBody>
          <a:bodyPr spcFirstLastPara="1" wrap="square" lIns="0" tIns="0" rIns="0" bIns="0" anchor="t" anchorCtr="0">
            <a:spAutoFit/>
          </a:bodyPr>
          <a:lstStyle/>
          <a:p>
            <a:pPr algn="l" rtl="0">
              <a:lnSpc>
                <a:spcPct val="160000"/>
              </a:lnSpc>
            </a:pPr>
            <a:r>
              <a:rPr lang="en-US" dirty="0">
                <a:solidFill>
                  <a:srgbClr val="3E2723"/>
                </a:solidFill>
                <a:latin typeface="Lato"/>
                <a:ea typeface="Lato"/>
                <a:cs typeface="Lato"/>
                <a:sym typeface="Lato"/>
              </a:rPr>
              <a:t>"The Compendious Book on Calculation by Completion and Balancing."</a:t>
            </a:r>
            <a:endParaRPr dirty="0"/>
          </a:p>
        </p:txBody>
      </p:sp>
      <p:sp>
        <p:nvSpPr>
          <p:cNvPr id="124" name="Google Shape;124;p16"/>
          <p:cNvSpPr txBox="1"/>
          <p:nvPr/>
        </p:nvSpPr>
        <p:spPr>
          <a:xfrm>
            <a:off x="352424" y="3189909"/>
            <a:ext cx="4600576" cy="1329595"/>
          </a:xfrm>
          <a:prstGeom prst="rect">
            <a:avLst/>
          </a:prstGeom>
          <a:noFill/>
          <a:ln>
            <a:noFill/>
          </a:ln>
        </p:spPr>
        <p:txBody>
          <a:bodyPr spcFirstLastPara="1" wrap="square" lIns="0" tIns="0" rIns="0" bIns="0" anchor="t" anchorCtr="0">
            <a:spAutoFit/>
          </a:bodyPr>
          <a:lstStyle/>
          <a:p>
            <a:pPr marL="285750" indent="-285750" algn="l" rtl="0">
              <a:lnSpc>
                <a:spcPct val="160000"/>
              </a:lnSpc>
              <a:buFont typeface="Arial" panose="020B0604020202020204" pitchFamily="34" charset="0"/>
              <a:buChar char="•"/>
            </a:pPr>
            <a:r>
              <a:rPr lang="en-US" dirty="0">
                <a:solidFill>
                  <a:srgbClr val="3E2723"/>
                </a:solidFill>
                <a:latin typeface="Lato"/>
                <a:ea typeface="Lato"/>
                <a:cs typeface="Lato"/>
                <a:sym typeface="Lato"/>
              </a:rPr>
              <a:t>This is the foundational text of modern algebra. It provided a systematic way to solve linear and quadratic equations.</a:t>
            </a:r>
            <a:endParaRPr dirty="0"/>
          </a:p>
        </p:txBody>
      </p:sp>
      <p:sp>
        <p:nvSpPr>
          <p:cNvPr id="125" name="Google Shape;125;p16"/>
          <p:cNvSpPr txBox="1"/>
          <p:nvPr/>
        </p:nvSpPr>
        <p:spPr>
          <a:xfrm>
            <a:off x="428625" y="4840997"/>
            <a:ext cx="4448175" cy="1329595"/>
          </a:xfrm>
          <a:prstGeom prst="rect">
            <a:avLst/>
          </a:prstGeom>
          <a:noFill/>
          <a:ln>
            <a:noFill/>
          </a:ln>
        </p:spPr>
        <p:txBody>
          <a:bodyPr spcFirstLastPara="1" wrap="square" lIns="0" tIns="0" rIns="0" bIns="0" anchor="t" anchorCtr="0">
            <a:spAutoFit/>
          </a:bodyPr>
          <a:lstStyle/>
          <a:p>
            <a:pPr marL="285750" indent="-285750" algn="l" rtl="0">
              <a:lnSpc>
                <a:spcPct val="160000"/>
              </a:lnSpc>
              <a:buFont typeface="Arial" panose="020B0604020202020204" pitchFamily="34" charset="0"/>
              <a:buChar char="•"/>
            </a:pPr>
            <a:r>
              <a:rPr lang="en-US" dirty="0">
                <a:solidFill>
                  <a:srgbClr val="3E2723"/>
                </a:solidFill>
                <a:latin typeface="Lato"/>
                <a:ea typeface="Lato"/>
                <a:cs typeface="Lato"/>
                <a:sym typeface="Lato"/>
              </a:rPr>
              <a:t>The word </a:t>
            </a:r>
            <a:r>
              <a:rPr lang="en-US" b="1" dirty="0">
                <a:solidFill>
                  <a:srgbClr val="6D4C41"/>
                </a:solidFill>
                <a:latin typeface="Lato"/>
                <a:ea typeface="Lato"/>
                <a:cs typeface="Lato"/>
                <a:sym typeface="Lato"/>
              </a:rPr>
              <a:t>"al-</a:t>
            </a:r>
            <a:r>
              <a:rPr lang="en-US" b="1" dirty="0" err="1">
                <a:solidFill>
                  <a:srgbClr val="6D4C41"/>
                </a:solidFill>
                <a:latin typeface="Lato"/>
                <a:ea typeface="Lato"/>
                <a:cs typeface="Lato"/>
                <a:sym typeface="Lato"/>
              </a:rPr>
              <a:t>jabr</a:t>
            </a:r>
            <a:r>
              <a:rPr lang="en-US" b="1" dirty="0">
                <a:solidFill>
                  <a:srgbClr val="6D4C41"/>
                </a:solidFill>
                <a:latin typeface="Lato"/>
                <a:ea typeface="Lato"/>
                <a:cs typeface="Lato"/>
                <a:sym typeface="Lato"/>
              </a:rPr>
              <a:t>"</a:t>
            </a:r>
            <a:r>
              <a:rPr lang="en-US" dirty="0">
                <a:solidFill>
                  <a:srgbClr val="3E2723"/>
                </a:solidFill>
                <a:latin typeface="Lato"/>
                <a:ea typeface="Lato"/>
                <a:cs typeface="Lato"/>
                <a:sym typeface="Lato"/>
              </a:rPr>
              <a:t> (</a:t>
            </a:r>
            <a:r>
              <a:rPr lang="en-US" dirty="0" err="1">
                <a:solidFill>
                  <a:srgbClr val="3E2723"/>
                </a:solidFill>
                <a:latin typeface="Lato"/>
                <a:ea typeface="Lato"/>
                <a:cs typeface="Lato"/>
                <a:sym typeface="Lato"/>
              </a:rPr>
              <a:t>الجبر</a:t>
            </a:r>
            <a:r>
              <a:rPr lang="en-US" dirty="0">
                <a:solidFill>
                  <a:srgbClr val="3E2723"/>
                </a:solidFill>
                <a:latin typeface="Lato"/>
                <a:ea typeface="Lato"/>
                <a:cs typeface="Lato"/>
                <a:sym typeface="Lato"/>
              </a:rPr>
              <a:t>) from its title, meaning "completion" or "restoring," gave us the word **"algebra."**</a:t>
            </a:r>
            <a:endParaRPr dirty="0"/>
          </a:p>
        </p:txBody>
      </p:sp>
      <p:pic>
        <p:nvPicPr>
          <p:cNvPr id="2" name="Picture 1">
            <a:extLst>
              <a:ext uri="{FF2B5EF4-FFF2-40B4-BE49-F238E27FC236}">
                <a16:creationId xmlns:a16="http://schemas.microsoft.com/office/drawing/2014/main" id="{C6C30890-8521-7DB9-935C-B843AA192027}"/>
              </a:ext>
            </a:extLst>
          </p:cNvPr>
          <p:cNvPicPr>
            <a:picLocks noChangeAspect="1"/>
          </p:cNvPicPr>
          <p:nvPr/>
        </p:nvPicPr>
        <p:blipFill>
          <a:blip r:embed="rId3"/>
          <a:srcRect r="52000"/>
          <a:stretch>
            <a:fillRect/>
          </a:stretch>
        </p:blipFill>
        <p:spPr>
          <a:xfrm>
            <a:off x="5433580" y="1230807"/>
            <a:ext cx="3281795" cy="4939785"/>
          </a:xfrm>
          <a:prstGeom prst="rect">
            <a:avLst/>
          </a:prstGeom>
        </p:spPr>
      </p:pic>
      <p:sp>
        <p:nvSpPr>
          <p:cNvPr id="5" name="Google Shape;235;p24">
            <a:extLst>
              <a:ext uri="{FF2B5EF4-FFF2-40B4-BE49-F238E27FC236}">
                <a16:creationId xmlns:a16="http://schemas.microsoft.com/office/drawing/2014/main" id="{A13CF5B1-7029-2130-91D7-16D4E1F17B31}"/>
              </a:ext>
            </a:extLst>
          </p:cNvPr>
          <p:cNvSpPr txBox="1"/>
          <p:nvPr/>
        </p:nvSpPr>
        <p:spPr>
          <a:xfrm>
            <a:off x="6474619" y="6116851"/>
            <a:ext cx="1678781" cy="207749"/>
          </a:xfrm>
          <a:prstGeom prst="rect">
            <a:avLst/>
          </a:prstGeom>
          <a:noFill/>
          <a:ln>
            <a:noFill/>
          </a:ln>
        </p:spPr>
        <p:txBody>
          <a:bodyPr spcFirstLastPara="1" wrap="square" lIns="0" tIns="0" rIns="0" bIns="0" anchor="t" anchorCtr="0">
            <a:spAutoFit/>
          </a:bodyPr>
          <a:lstStyle/>
          <a:p>
            <a:pPr algn="l" rtl="0">
              <a:lnSpc>
                <a:spcPct val="150000"/>
              </a:lnSpc>
            </a:pPr>
            <a:r>
              <a:rPr lang="en-US" sz="900" dirty="0">
                <a:solidFill>
                  <a:srgbClr val="3E2723"/>
                </a:solidFill>
                <a:latin typeface="Lato"/>
                <a:ea typeface="Lato"/>
                <a:cs typeface="Lato"/>
                <a:sym typeface="Lato"/>
              </a:rPr>
              <a:t>Source: </a:t>
            </a:r>
            <a:r>
              <a:rPr lang="en-US" sz="900" dirty="0">
                <a:solidFill>
                  <a:srgbClr val="3E2723"/>
                </a:solidFill>
                <a:latin typeface="Lato"/>
                <a:ea typeface="Lato"/>
                <a:cs typeface="Lato"/>
                <a:sym typeface="Lato"/>
                <a:hlinkClick r:id="rId4"/>
              </a:rPr>
              <a:t>Wikipedia</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pic>
        <p:nvPicPr>
          <p:cNvPr id="131" name="Google Shape;131;p17" descr="image.png"/>
          <p:cNvPicPr preferRelativeResize="0"/>
          <p:nvPr/>
        </p:nvPicPr>
        <p:blipFill rotWithShape="1">
          <a:blip r:embed="rId3">
            <a:alphaModFix/>
          </a:blip>
          <a:srcRect/>
          <a:stretch/>
        </p:blipFill>
        <p:spPr>
          <a:xfrm>
            <a:off x="304800" y="1142999"/>
            <a:ext cx="4390862" cy="5087245"/>
          </a:xfrm>
          <a:prstGeom prst="rect">
            <a:avLst/>
          </a:prstGeom>
          <a:noFill/>
          <a:ln>
            <a:noFill/>
          </a:ln>
        </p:spPr>
      </p:pic>
      <p:pic>
        <p:nvPicPr>
          <p:cNvPr id="132" name="Google Shape;132;p17" descr="image.png"/>
          <p:cNvPicPr preferRelativeResize="0"/>
          <p:nvPr/>
        </p:nvPicPr>
        <p:blipFill rotWithShape="1">
          <a:blip r:embed="rId4">
            <a:alphaModFix/>
          </a:blip>
          <a:srcRect/>
          <a:stretch/>
        </p:blipFill>
        <p:spPr>
          <a:xfrm>
            <a:off x="4889724" y="1142999"/>
            <a:ext cx="4025675" cy="5087245"/>
          </a:xfrm>
          <a:prstGeom prst="rect">
            <a:avLst/>
          </a:prstGeom>
          <a:noFill/>
          <a:ln>
            <a:noFill/>
          </a:ln>
        </p:spPr>
      </p:pic>
      <p:sp>
        <p:nvSpPr>
          <p:cNvPr id="133" name="Google Shape;133;p17"/>
          <p:cNvSpPr txBox="1"/>
          <p:nvPr/>
        </p:nvSpPr>
        <p:spPr>
          <a:xfrm>
            <a:off x="628185" y="1362119"/>
            <a:ext cx="3547943" cy="307777"/>
          </a:xfrm>
          <a:prstGeom prst="rect">
            <a:avLst/>
          </a:prstGeom>
          <a:noFill/>
          <a:ln>
            <a:noFill/>
          </a:ln>
        </p:spPr>
        <p:txBody>
          <a:bodyPr spcFirstLastPara="1" wrap="square" lIns="0" tIns="0" rIns="0" bIns="0" anchor="t" anchorCtr="0">
            <a:spAutoFit/>
          </a:bodyPr>
          <a:lstStyle/>
          <a:p>
            <a:pPr algn="ctr" rtl="0"/>
            <a:r>
              <a:rPr lang="en-US" sz="2000" b="1" dirty="0">
                <a:solidFill>
                  <a:srgbClr val="6D4C41"/>
                </a:solidFill>
                <a:latin typeface="Merriweather"/>
                <a:ea typeface="Merriweather"/>
                <a:cs typeface="Merriweather"/>
                <a:sym typeface="Merriweather"/>
              </a:rPr>
              <a:t>Al-Jabr (Completion)</a:t>
            </a:r>
            <a:endParaRPr sz="2000" dirty="0"/>
          </a:p>
        </p:txBody>
      </p:sp>
      <p:sp>
        <p:nvSpPr>
          <p:cNvPr id="134" name="Google Shape;134;p17"/>
          <p:cNvSpPr txBox="1"/>
          <p:nvPr/>
        </p:nvSpPr>
        <p:spPr>
          <a:xfrm>
            <a:off x="533400" y="1762367"/>
            <a:ext cx="4032940" cy="2077492"/>
          </a:xfrm>
          <a:prstGeom prst="rect">
            <a:avLst/>
          </a:prstGeom>
          <a:noFill/>
          <a:ln>
            <a:noFill/>
          </a:ln>
        </p:spPr>
        <p:txBody>
          <a:bodyPr spcFirstLastPara="1" wrap="square" lIns="0" tIns="0" rIns="0" bIns="0" anchor="t" anchorCtr="0">
            <a:spAutoFit/>
          </a:bodyPr>
          <a:lstStyle/>
          <a:p>
            <a:pPr algn="l" rtl="0">
              <a:lnSpc>
                <a:spcPct val="150000"/>
              </a:lnSpc>
            </a:pPr>
            <a:r>
              <a:rPr lang="en-US" dirty="0">
                <a:solidFill>
                  <a:srgbClr val="3E2723"/>
                </a:solidFill>
                <a:latin typeface="Lato"/>
                <a:ea typeface="Lato"/>
                <a:cs typeface="Lato"/>
                <a:sym typeface="Lato"/>
              </a:rPr>
              <a:t>The process of "restoring" or "completing" by removing negative terms. It's the act of moving a negative quantity from one side of the equation to the other, where it becomes positive.</a:t>
            </a:r>
            <a:endParaRPr dirty="0"/>
          </a:p>
        </p:txBody>
      </p:sp>
      <p:sp>
        <p:nvSpPr>
          <p:cNvPr id="135" name="Google Shape;135;p17"/>
          <p:cNvSpPr txBox="1"/>
          <p:nvPr/>
        </p:nvSpPr>
        <p:spPr>
          <a:xfrm>
            <a:off x="790046" y="3932331"/>
            <a:ext cx="3378994" cy="2077492"/>
          </a:xfrm>
          <a:prstGeom prst="rect">
            <a:avLst/>
          </a:prstGeom>
          <a:noFill/>
          <a:ln>
            <a:noFill/>
          </a:ln>
        </p:spPr>
        <p:txBody>
          <a:bodyPr spcFirstLastPara="1" wrap="square" lIns="0" tIns="0" rIns="0" bIns="0" anchor="t" anchorCtr="0">
            <a:spAutoFit/>
          </a:bodyPr>
          <a:lstStyle/>
          <a:p>
            <a:pPr algn="l" rtl="0">
              <a:lnSpc>
                <a:spcPct val="125000"/>
              </a:lnSpc>
            </a:pPr>
            <a:r>
              <a:rPr lang="en-US" b="1" dirty="0">
                <a:solidFill>
                  <a:srgbClr val="3E2723"/>
                </a:solidFill>
                <a:latin typeface="Lato"/>
                <a:ea typeface="Lato"/>
                <a:cs typeface="Lato"/>
                <a:sym typeface="Lato"/>
              </a:rPr>
              <a:t>Example:</a:t>
            </a:r>
            <a:br>
              <a:rPr lang="en-US" dirty="0">
                <a:solidFill>
                  <a:schemeClr val="dk1"/>
                </a:solidFill>
                <a:latin typeface="Calibri"/>
                <a:ea typeface="Calibri"/>
                <a:cs typeface="Calibri"/>
                <a:sym typeface="Calibri"/>
              </a:rPr>
            </a:br>
            <a:r>
              <a:rPr lang="en-US" dirty="0">
                <a:solidFill>
                  <a:srgbClr val="3E2723"/>
                </a:solidFill>
                <a:latin typeface="Lato"/>
                <a:ea typeface="Lato"/>
                <a:cs typeface="Lato"/>
                <a:sym typeface="Lato"/>
              </a:rPr>
              <a:t>x² = 40x - 4x²</a:t>
            </a:r>
            <a:br>
              <a:rPr lang="en-US" dirty="0">
                <a:solidFill>
                  <a:schemeClr val="dk1"/>
                </a:solidFill>
                <a:latin typeface="Calibri"/>
                <a:ea typeface="Calibri"/>
                <a:cs typeface="Calibri"/>
                <a:sym typeface="Calibri"/>
              </a:rPr>
            </a:br>
            <a:r>
              <a:rPr lang="en-US" dirty="0">
                <a:solidFill>
                  <a:srgbClr val="3E2723"/>
                </a:solidFill>
                <a:latin typeface="Lato"/>
                <a:ea typeface="Lato"/>
                <a:cs typeface="Lato"/>
                <a:sym typeface="Lato"/>
              </a:rPr>
              <a:t> ...becomes...</a:t>
            </a:r>
            <a:br>
              <a:rPr lang="en-US" dirty="0">
                <a:solidFill>
                  <a:schemeClr val="dk1"/>
                </a:solidFill>
                <a:latin typeface="Calibri"/>
                <a:ea typeface="Calibri"/>
                <a:cs typeface="Calibri"/>
                <a:sym typeface="Calibri"/>
              </a:rPr>
            </a:br>
            <a:r>
              <a:rPr lang="en-US" dirty="0">
                <a:solidFill>
                  <a:srgbClr val="3E2723"/>
                </a:solidFill>
                <a:latin typeface="Lato"/>
                <a:ea typeface="Lato"/>
                <a:cs typeface="Lato"/>
                <a:sym typeface="Lato"/>
              </a:rPr>
              <a:t>x² + 4x² = 40x</a:t>
            </a:r>
            <a:br>
              <a:rPr lang="en-US" dirty="0">
                <a:solidFill>
                  <a:schemeClr val="dk1"/>
                </a:solidFill>
                <a:latin typeface="Calibri"/>
                <a:ea typeface="Calibri"/>
                <a:cs typeface="Calibri"/>
                <a:sym typeface="Calibri"/>
              </a:rPr>
            </a:br>
            <a:r>
              <a:rPr lang="en-US" dirty="0">
                <a:solidFill>
                  <a:srgbClr val="3E2723"/>
                </a:solidFill>
                <a:latin typeface="Lato"/>
                <a:ea typeface="Lato"/>
                <a:cs typeface="Lato"/>
                <a:sym typeface="Lato"/>
              </a:rPr>
              <a:t> ...which simplifies to...</a:t>
            </a:r>
            <a:br>
              <a:rPr lang="en-US" dirty="0">
                <a:solidFill>
                  <a:schemeClr val="dk1"/>
                </a:solidFill>
                <a:latin typeface="Calibri"/>
                <a:ea typeface="Calibri"/>
                <a:cs typeface="Calibri"/>
                <a:sym typeface="Calibri"/>
              </a:rPr>
            </a:br>
            <a:r>
              <a:rPr lang="en-US" dirty="0">
                <a:solidFill>
                  <a:srgbClr val="3E2723"/>
                </a:solidFill>
                <a:latin typeface="Lato"/>
                <a:ea typeface="Lato"/>
                <a:cs typeface="Lato"/>
                <a:sym typeface="Lato"/>
              </a:rPr>
              <a:t>5x² = 40x</a:t>
            </a:r>
            <a:endParaRPr dirty="0"/>
          </a:p>
        </p:txBody>
      </p:sp>
      <p:sp>
        <p:nvSpPr>
          <p:cNvPr id="136" name="Google Shape;136;p17"/>
          <p:cNvSpPr txBox="1"/>
          <p:nvPr/>
        </p:nvSpPr>
        <p:spPr>
          <a:xfrm>
            <a:off x="4950154" y="1362119"/>
            <a:ext cx="3547943" cy="307777"/>
          </a:xfrm>
          <a:prstGeom prst="rect">
            <a:avLst/>
          </a:prstGeom>
          <a:noFill/>
          <a:ln>
            <a:noFill/>
          </a:ln>
        </p:spPr>
        <p:txBody>
          <a:bodyPr spcFirstLastPara="1" wrap="square" lIns="0" tIns="0" rIns="0" bIns="0" anchor="t" anchorCtr="0">
            <a:spAutoFit/>
          </a:bodyPr>
          <a:lstStyle/>
          <a:p>
            <a:pPr algn="ctr" rtl="0"/>
            <a:r>
              <a:rPr lang="en-US" sz="2000" b="1" dirty="0">
                <a:solidFill>
                  <a:srgbClr val="6D4C41"/>
                </a:solidFill>
                <a:latin typeface="Merriweather"/>
                <a:ea typeface="Merriweather"/>
                <a:cs typeface="Merriweather"/>
                <a:sym typeface="Merriweather"/>
              </a:rPr>
              <a:t>Al-</a:t>
            </a:r>
            <a:r>
              <a:rPr lang="en-US" sz="2000" b="1" dirty="0" err="1">
                <a:solidFill>
                  <a:srgbClr val="6D4C41"/>
                </a:solidFill>
                <a:latin typeface="Merriweather"/>
                <a:ea typeface="Merriweather"/>
                <a:cs typeface="Merriweather"/>
                <a:sym typeface="Merriweather"/>
              </a:rPr>
              <a:t>Muqabala</a:t>
            </a:r>
            <a:r>
              <a:rPr lang="en-US" sz="2000" b="1" dirty="0">
                <a:solidFill>
                  <a:srgbClr val="6D4C41"/>
                </a:solidFill>
                <a:latin typeface="Merriweather"/>
                <a:ea typeface="Merriweather"/>
                <a:cs typeface="Merriweather"/>
                <a:sym typeface="Merriweather"/>
              </a:rPr>
              <a:t> (Balancing)</a:t>
            </a:r>
            <a:endParaRPr sz="2000" dirty="0"/>
          </a:p>
        </p:txBody>
      </p:sp>
      <p:sp>
        <p:nvSpPr>
          <p:cNvPr id="137" name="Google Shape;137;p17"/>
          <p:cNvSpPr txBox="1"/>
          <p:nvPr/>
        </p:nvSpPr>
        <p:spPr>
          <a:xfrm>
            <a:off x="5119102" y="1767007"/>
            <a:ext cx="3581985" cy="1661993"/>
          </a:xfrm>
          <a:prstGeom prst="rect">
            <a:avLst/>
          </a:prstGeom>
          <a:noFill/>
          <a:ln>
            <a:noFill/>
          </a:ln>
        </p:spPr>
        <p:txBody>
          <a:bodyPr spcFirstLastPara="1" wrap="square" lIns="0" tIns="0" rIns="0" bIns="0" anchor="t" anchorCtr="0">
            <a:spAutoFit/>
          </a:bodyPr>
          <a:lstStyle/>
          <a:p>
            <a:pPr algn="l" rtl="0">
              <a:lnSpc>
                <a:spcPct val="150000"/>
              </a:lnSpc>
            </a:pPr>
            <a:r>
              <a:rPr lang="en-US" dirty="0">
                <a:solidFill>
                  <a:srgbClr val="3E2723"/>
                </a:solidFill>
                <a:latin typeface="Lato"/>
                <a:ea typeface="Lato"/>
                <a:cs typeface="Lato"/>
                <a:sym typeface="Lato"/>
              </a:rPr>
              <a:t>The process of "balancing" by subtracting the same positive quantity from both sides of the equation to simplify it.</a:t>
            </a:r>
            <a:endParaRPr dirty="0"/>
          </a:p>
        </p:txBody>
      </p:sp>
      <p:sp>
        <p:nvSpPr>
          <p:cNvPr id="138" name="Google Shape;138;p17"/>
          <p:cNvSpPr txBox="1"/>
          <p:nvPr/>
        </p:nvSpPr>
        <p:spPr>
          <a:xfrm>
            <a:off x="5119103" y="3803484"/>
            <a:ext cx="3378994" cy="2077492"/>
          </a:xfrm>
          <a:prstGeom prst="rect">
            <a:avLst/>
          </a:prstGeom>
          <a:noFill/>
          <a:ln>
            <a:noFill/>
          </a:ln>
        </p:spPr>
        <p:txBody>
          <a:bodyPr spcFirstLastPara="1" wrap="square" lIns="0" tIns="0" rIns="0" bIns="0" anchor="t" anchorCtr="0">
            <a:spAutoFit/>
          </a:bodyPr>
          <a:lstStyle/>
          <a:p>
            <a:pPr algn="l" rtl="0">
              <a:lnSpc>
                <a:spcPct val="125000"/>
              </a:lnSpc>
            </a:pPr>
            <a:r>
              <a:rPr lang="en-US" b="1" dirty="0">
                <a:solidFill>
                  <a:srgbClr val="3E2723"/>
                </a:solidFill>
                <a:latin typeface="Lato"/>
                <a:ea typeface="Lato"/>
                <a:cs typeface="Lato"/>
                <a:sym typeface="Lato"/>
              </a:rPr>
              <a:t>Example:</a:t>
            </a:r>
            <a:br>
              <a:rPr lang="en-US" dirty="0">
                <a:solidFill>
                  <a:schemeClr val="dk1"/>
                </a:solidFill>
                <a:latin typeface="Calibri"/>
                <a:ea typeface="Calibri"/>
                <a:cs typeface="Calibri"/>
                <a:sym typeface="Calibri"/>
              </a:rPr>
            </a:br>
            <a:r>
              <a:rPr lang="en-US" dirty="0">
                <a:solidFill>
                  <a:srgbClr val="3E2723"/>
                </a:solidFill>
                <a:latin typeface="Lato"/>
                <a:ea typeface="Lato"/>
                <a:cs typeface="Lato"/>
                <a:sym typeface="Lato"/>
              </a:rPr>
              <a:t>x² + 14 = x + 5</a:t>
            </a:r>
            <a:br>
              <a:rPr lang="en-US" dirty="0">
                <a:solidFill>
                  <a:schemeClr val="dk1"/>
                </a:solidFill>
                <a:latin typeface="Calibri"/>
                <a:ea typeface="Calibri"/>
                <a:cs typeface="Calibri"/>
                <a:sym typeface="Calibri"/>
              </a:rPr>
            </a:br>
            <a:r>
              <a:rPr lang="en-US" dirty="0">
                <a:solidFill>
                  <a:srgbClr val="3E2723"/>
                </a:solidFill>
                <a:latin typeface="Lato"/>
                <a:ea typeface="Lato"/>
                <a:cs typeface="Lato"/>
                <a:sym typeface="Lato"/>
              </a:rPr>
              <a:t> ...becomes...</a:t>
            </a:r>
            <a:br>
              <a:rPr lang="en-US" dirty="0">
                <a:solidFill>
                  <a:schemeClr val="dk1"/>
                </a:solidFill>
                <a:latin typeface="Calibri"/>
                <a:ea typeface="Calibri"/>
                <a:cs typeface="Calibri"/>
                <a:sym typeface="Calibri"/>
              </a:rPr>
            </a:br>
            <a:r>
              <a:rPr lang="en-US" dirty="0">
                <a:solidFill>
                  <a:srgbClr val="3E2723"/>
                </a:solidFill>
                <a:latin typeface="Lato"/>
                <a:ea typeface="Lato"/>
                <a:cs typeface="Lato"/>
                <a:sym typeface="Lato"/>
              </a:rPr>
              <a:t>x² + 14 - 5 = x + 5 - 5</a:t>
            </a:r>
            <a:br>
              <a:rPr lang="en-US" dirty="0">
                <a:solidFill>
                  <a:schemeClr val="dk1"/>
                </a:solidFill>
                <a:latin typeface="Calibri"/>
                <a:ea typeface="Calibri"/>
                <a:cs typeface="Calibri"/>
                <a:sym typeface="Calibri"/>
              </a:rPr>
            </a:br>
            <a:r>
              <a:rPr lang="en-US" dirty="0">
                <a:solidFill>
                  <a:srgbClr val="3E2723"/>
                </a:solidFill>
                <a:latin typeface="Lato"/>
                <a:ea typeface="Lato"/>
                <a:cs typeface="Lato"/>
                <a:sym typeface="Lato"/>
              </a:rPr>
              <a:t> ...which simplifies to...</a:t>
            </a:r>
            <a:br>
              <a:rPr lang="en-US" dirty="0">
                <a:solidFill>
                  <a:schemeClr val="dk1"/>
                </a:solidFill>
                <a:latin typeface="Calibri"/>
                <a:ea typeface="Calibri"/>
                <a:cs typeface="Calibri"/>
                <a:sym typeface="Calibri"/>
              </a:rPr>
            </a:br>
            <a:r>
              <a:rPr lang="en-US" dirty="0">
                <a:solidFill>
                  <a:srgbClr val="3E2723"/>
                </a:solidFill>
                <a:latin typeface="Lato"/>
                <a:ea typeface="Lato"/>
                <a:cs typeface="Lato"/>
                <a:sym typeface="Lato"/>
              </a:rPr>
              <a:t>x² + 9 = x</a:t>
            </a:r>
            <a:endParaRPr dirty="0"/>
          </a:p>
        </p:txBody>
      </p:sp>
      <p:sp>
        <p:nvSpPr>
          <p:cNvPr id="139" name="Google Shape;139;p17"/>
          <p:cNvSpPr txBox="1"/>
          <p:nvPr/>
        </p:nvSpPr>
        <p:spPr>
          <a:xfrm>
            <a:off x="442912" y="455533"/>
            <a:ext cx="8701088" cy="400110"/>
          </a:xfrm>
          <a:prstGeom prst="rect">
            <a:avLst/>
          </a:prstGeom>
          <a:noFill/>
          <a:ln>
            <a:noFill/>
          </a:ln>
        </p:spPr>
        <p:txBody>
          <a:bodyPr spcFirstLastPara="1" wrap="square" lIns="0" tIns="0" rIns="0" bIns="0" anchor="t" anchorCtr="0">
            <a:spAutoFit/>
          </a:bodyPr>
          <a:lstStyle/>
          <a:p>
            <a:pPr algn="l" rtl="0"/>
            <a:r>
              <a:rPr lang="en-US" sz="2600" b="1" dirty="0">
                <a:solidFill>
                  <a:srgbClr val="6D4C41"/>
                </a:solidFill>
                <a:latin typeface="Merriweather"/>
                <a:ea typeface="Merriweather"/>
                <a:cs typeface="Merriweather"/>
                <a:sym typeface="Merriweather"/>
              </a:rPr>
              <a:t>The Core Concepts: "Al-Jabr" &amp; "Al-</a:t>
            </a:r>
            <a:r>
              <a:rPr lang="en-US" sz="2600" b="1" dirty="0" err="1">
                <a:solidFill>
                  <a:srgbClr val="6D4C41"/>
                </a:solidFill>
                <a:latin typeface="Merriweather"/>
                <a:ea typeface="Merriweather"/>
                <a:cs typeface="Merriweather"/>
                <a:sym typeface="Merriweather"/>
              </a:rPr>
              <a:t>Muqabala</a:t>
            </a:r>
            <a:r>
              <a:rPr lang="en-US" sz="2600" b="1" dirty="0">
                <a:solidFill>
                  <a:srgbClr val="6D4C41"/>
                </a:solidFill>
                <a:latin typeface="Merriweather"/>
                <a:ea typeface="Merriweather"/>
                <a:cs typeface="Merriweather"/>
                <a:sym typeface="Merriweather"/>
              </a:rPr>
              <a:t>"</a:t>
            </a:r>
            <a:endParaRPr sz="2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pic>
        <p:nvPicPr>
          <p:cNvPr id="145" name="Google Shape;145;p18" descr="image.png"/>
          <p:cNvPicPr preferRelativeResize="0"/>
          <p:nvPr/>
        </p:nvPicPr>
        <p:blipFill rotWithShape="1">
          <a:blip r:embed="rId3">
            <a:alphaModFix/>
          </a:blip>
          <a:srcRect/>
          <a:stretch/>
        </p:blipFill>
        <p:spPr>
          <a:xfrm>
            <a:off x="5943600" y="1922043"/>
            <a:ext cx="2821781" cy="4067147"/>
          </a:xfrm>
          <a:prstGeom prst="rect">
            <a:avLst/>
          </a:prstGeom>
          <a:noFill/>
          <a:ln>
            <a:noFill/>
          </a:ln>
        </p:spPr>
      </p:pic>
      <p:sp>
        <p:nvSpPr>
          <p:cNvPr id="146" name="Google Shape;146;p18"/>
          <p:cNvSpPr txBox="1"/>
          <p:nvPr/>
        </p:nvSpPr>
        <p:spPr>
          <a:xfrm>
            <a:off x="428624" y="908990"/>
            <a:ext cx="8486775" cy="830997"/>
          </a:xfrm>
          <a:prstGeom prst="rect">
            <a:avLst/>
          </a:prstGeom>
          <a:noFill/>
          <a:ln>
            <a:noFill/>
          </a:ln>
        </p:spPr>
        <p:txBody>
          <a:bodyPr spcFirstLastPara="1" wrap="square" lIns="0" tIns="0" rIns="0" bIns="0" anchor="t" anchorCtr="0">
            <a:spAutoFit/>
          </a:bodyPr>
          <a:lstStyle/>
          <a:p>
            <a:pPr algn="l" rtl="0">
              <a:lnSpc>
                <a:spcPct val="150000"/>
              </a:lnSpc>
            </a:pPr>
            <a:r>
              <a:rPr lang="en-US" dirty="0">
                <a:solidFill>
                  <a:srgbClr val="3E2723"/>
                </a:solidFill>
                <a:latin typeface="Lato"/>
                <a:ea typeface="Lato"/>
                <a:cs typeface="Lato"/>
                <a:sym typeface="Lato"/>
              </a:rPr>
              <a:t>Al-Khwarizmi taught how to solve equations with a repeatable, geometric procedure. He used words ("a square and 10 roots equal 39"), not symbols.</a:t>
            </a:r>
            <a:endParaRPr dirty="0"/>
          </a:p>
        </p:txBody>
      </p:sp>
      <p:sp>
        <p:nvSpPr>
          <p:cNvPr id="148" name="Google Shape;148;p18"/>
          <p:cNvSpPr txBox="1"/>
          <p:nvPr/>
        </p:nvSpPr>
        <p:spPr>
          <a:xfrm>
            <a:off x="228601" y="1859873"/>
            <a:ext cx="5257799" cy="4598182"/>
          </a:xfrm>
          <a:prstGeom prst="rect">
            <a:avLst/>
          </a:prstGeom>
          <a:noFill/>
          <a:ln>
            <a:noFill/>
          </a:ln>
        </p:spPr>
        <p:txBody>
          <a:bodyPr spcFirstLastPara="1" wrap="square" lIns="114300" tIns="0" rIns="0" bIns="0" anchor="t" anchorCtr="0">
            <a:spAutoFit/>
          </a:bodyPr>
          <a:lstStyle/>
          <a:p>
            <a:pPr marL="342900" indent="-342900" algn="l" rtl="0">
              <a:lnSpc>
                <a:spcPct val="140000"/>
              </a:lnSpc>
              <a:spcAft>
                <a:spcPts val="600"/>
              </a:spcAft>
              <a:buFont typeface="+mj-lt"/>
              <a:buAutoNum type="arabicPeriod"/>
            </a:pPr>
            <a:r>
              <a:rPr lang="en-US" sz="1600" b="1" dirty="0">
                <a:solidFill>
                  <a:srgbClr val="6D4C41"/>
                </a:solidFill>
                <a:latin typeface="Lato"/>
                <a:ea typeface="Lato"/>
                <a:cs typeface="Lato"/>
                <a:sym typeface="Lato"/>
              </a:rPr>
              <a:t>The Square:</a:t>
            </a:r>
            <a:r>
              <a:rPr lang="en-US" sz="1600" dirty="0">
                <a:solidFill>
                  <a:srgbClr val="3E2723"/>
                </a:solidFill>
                <a:latin typeface="Lato"/>
                <a:ea typeface="Lato"/>
                <a:cs typeface="Lato"/>
                <a:sym typeface="Lato"/>
              </a:rPr>
              <a:t> Start with a square of side 'x' (Area = x²).</a:t>
            </a:r>
          </a:p>
          <a:p>
            <a:pPr marL="342900" indent="-342900" algn="l" rtl="0">
              <a:lnSpc>
                <a:spcPct val="140000"/>
              </a:lnSpc>
              <a:spcAft>
                <a:spcPts val="600"/>
              </a:spcAft>
              <a:buFont typeface="+mj-lt"/>
              <a:buAutoNum type="arabicPeriod"/>
            </a:pPr>
            <a:r>
              <a:rPr lang="en-US" sz="1600" b="1" dirty="0">
                <a:solidFill>
                  <a:srgbClr val="6D4C41"/>
                </a:solidFill>
                <a:latin typeface="Lato"/>
                <a:ea typeface="Lato"/>
                <a:cs typeface="Lato"/>
                <a:sym typeface="Lato"/>
              </a:rPr>
              <a:t>The Roots:</a:t>
            </a:r>
            <a:r>
              <a:rPr lang="en-US" sz="1600" dirty="0">
                <a:solidFill>
                  <a:srgbClr val="3E2723"/>
                </a:solidFill>
                <a:latin typeface="Lato"/>
                <a:ea typeface="Lato"/>
                <a:cs typeface="Lato"/>
                <a:sym typeface="Lato"/>
              </a:rPr>
              <a:t> Add 10 'roots' (10x) by placing four rectangles of width 2.5 (10/4) around the square. The area is now `x² + 10x = 39`.</a:t>
            </a:r>
            <a:endParaRPr lang="en-US" sz="1600" dirty="0"/>
          </a:p>
          <a:p>
            <a:pPr marL="342900" indent="-342900" algn="l" rtl="0">
              <a:lnSpc>
                <a:spcPct val="140000"/>
              </a:lnSpc>
              <a:spcAft>
                <a:spcPts val="600"/>
              </a:spcAft>
              <a:buFont typeface="+mj-lt"/>
              <a:buAutoNum type="arabicPeriod"/>
            </a:pPr>
            <a:r>
              <a:rPr lang="en-US" sz="1600" b="1" dirty="0">
                <a:solidFill>
                  <a:srgbClr val="6D4C41"/>
                </a:solidFill>
                <a:latin typeface="Lato"/>
                <a:ea typeface="Lato"/>
                <a:cs typeface="Lato"/>
                <a:sym typeface="Lato"/>
              </a:rPr>
              <a:t>Complete the Square:</a:t>
            </a:r>
            <a:r>
              <a:rPr lang="en-US" sz="1600" dirty="0">
                <a:solidFill>
                  <a:srgbClr val="3E2723"/>
                </a:solidFill>
                <a:latin typeface="Lato"/>
                <a:ea typeface="Lato"/>
                <a:cs typeface="Lato"/>
                <a:sym typeface="Lato"/>
              </a:rPr>
              <a:t> Four small corner squares (2.5 x 2.5) are needed to form a new, larger square.</a:t>
            </a:r>
            <a:endParaRPr lang="en-US" sz="1600" dirty="0"/>
          </a:p>
          <a:p>
            <a:pPr marL="342900" indent="-342900" algn="l" rtl="0">
              <a:lnSpc>
                <a:spcPct val="140000"/>
              </a:lnSpc>
              <a:spcAft>
                <a:spcPts val="600"/>
              </a:spcAft>
              <a:buFont typeface="+mj-lt"/>
              <a:buAutoNum type="arabicPeriod"/>
            </a:pPr>
            <a:r>
              <a:rPr lang="en-US" sz="1600" b="1" dirty="0">
                <a:solidFill>
                  <a:srgbClr val="6D4C41"/>
                </a:solidFill>
                <a:latin typeface="Lato"/>
                <a:ea typeface="Lato"/>
                <a:cs typeface="Lato"/>
                <a:sym typeface="Lato"/>
              </a:rPr>
              <a:t>The New Area:</a:t>
            </a:r>
            <a:r>
              <a:rPr lang="en-US" sz="1600" dirty="0">
                <a:solidFill>
                  <a:srgbClr val="3E2723"/>
                </a:solidFill>
                <a:latin typeface="Lato"/>
                <a:ea typeface="Lato"/>
                <a:cs typeface="Lato"/>
                <a:sym typeface="Lato"/>
              </a:rPr>
              <a:t> The area of these corners is `4 * 6.25 = 25`. Add this to the original area: `39 + 25 = 64`.</a:t>
            </a:r>
            <a:endParaRPr lang="en-US" sz="1600" dirty="0"/>
          </a:p>
          <a:p>
            <a:pPr marL="342900" indent="-342900" algn="l" rtl="0">
              <a:lnSpc>
                <a:spcPct val="140000"/>
              </a:lnSpc>
              <a:spcAft>
                <a:spcPts val="600"/>
              </a:spcAft>
              <a:buFont typeface="+mj-lt"/>
              <a:buAutoNum type="arabicPeriod"/>
            </a:pPr>
            <a:r>
              <a:rPr lang="en-US" sz="1600" b="1" dirty="0">
                <a:solidFill>
                  <a:srgbClr val="6D4C41"/>
                </a:solidFill>
                <a:latin typeface="Lato"/>
                <a:ea typeface="Lato"/>
                <a:cs typeface="Lato"/>
                <a:sym typeface="Lato"/>
              </a:rPr>
              <a:t>Find the Side:</a:t>
            </a:r>
            <a:r>
              <a:rPr lang="en-US" sz="1600" dirty="0">
                <a:solidFill>
                  <a:srgbClr val="3E2723"/>
                </a:solidFill>
                <a:latin typeface="Lato"/>
                <a:ea typeface="Lato"/>
                <a:cs typeface="Lato"/>
                <a:sym typeface="Lato"/>
              </a:rPr>
              <a:t> The new square has an area of 64, so its side is `sqrt(64) = 8`.</a:t>
            </a:r>
          </a:p>
          <a:p>
            <a:pPr marL="342900" indent="-342900" algn="l" rtl="0">
              <a:lnSpc>
                <a:spcPct val="140000"/>
              </a:lnSpc>
              <a:spcAft>
                <a:spcPts val="600"/>
              </a:spcAft>
              <a:buFont typeface="+mj-lt"/>
              <a:buAutoNum type="arabicPeriod"/>
            </a:pPr>
            <a:r>
              <a:rPr lang="en-US" sz="1600" b="1" dirty="0">
                <a:solidFill>
                  <a:srgbClr val="6D4C41"/>
                </a:solidFill>
                <a:latin typeface="Lato"/>
                <a:ea typeface="Lato"/>
                <a:cs typeface="Lato"/>
                <a:sym typeface="Lato"/>
              </a:rPr>
              <a:t>Solve for x:</a:t>
            </a:r>
            <a:r>
              <a:rPr lang="en-US" sz="1600" dirty="0">
                <a:solidFill>
                  <a:srgbClr val="3E2723"/>
                </a:solidFill>
                <a:latin typeface="Lato"/>
                <a:ea typeface="Lato"/>
                <a:cs typeface="Lato"/>
                <a:sym typeface="Lato"/>
              </a:rPr>
              <a:t> This side is also `x + 2.5 + 2.5`. Therefore, `x + 5 = 8`, which means </a:t>
            </a:r>
            <a:r>
              <a:rPr lang="en-US" sz="1600" b="1" dirty="0">
                <a:solidFill>
                  <a:srgbClr val="6D4C41"/>
                </a:solidFill>
                <a:latin typeface="Lato"/>
                <a:ea typeface="Lato"/>
                <a:cs typeface="Lato"/>
                <a:sym typeface="Lato"/>
              </a:rPr>
              <a:t>`x = 3`</a:t>
            </a:r>
            <a:r>
              <a:rPr lang="en-US" sz="1600" dirty="0">
                <a:solidFill>
                  <a:srgbClr val="3E2723"/>
                </a:solidFill>
                <a:latin typeface="Lato"/>
                <a:ea typeface="Lato"/>
                <a:cs typeface="Lato"/>
                <a:sym typeface="Lato"/>
              </a:rPr>
              <a:t>.</a:t>
            </a:r>
            <a:endParaRPr lang="en-US" sz="1600" dirty="0"/>
          </a:p>
        </p:txBody>
      </p:sp>
      <p:pic>
        <p:nvPicPr>
          <p:cNvPr id="159" name="Google Shape;159;p18" descr="image.png"/>
          <p:cNvPicPr preferRelativeResize="0"/>
          <p:nvPr/>
        </p:nvPicPr>
        <p:blipFill rotWithShape="1">
          <a:blip r:embed="rId4">
            <a:alphaModFix/>
          </a:blip>
          <a:srcRect l="21155" r="22599"/>
          <a:stretch>
            <a:fillRect/>
          </a:stretch>
        </p:blipFill>
        <p:spPr>
          <a:xfrm>
            <a:off x="6056619" y="2053232"/>
            <a:ext cx="2625140" cy="3850233"/>
          </a:xfrm>
          <a:prstGeom prst="rect">
            <a:avLst/>
          </a:prstGeom>
          <a:noFill/>
          <a:ln>
            <a:noFill/>
          </a:ln>
        </p:spPr>
      </p:pic>
      <p:sp>
        <p:nvSpPr>
          <p:cNvPr id="160" name="Google Shape;160;p18"/>
          <p:cNvSpPr txBox="1"/>
          <p:nvPr/>
        </p:nvSpPr>
        <p:spPr>
          <a:xfrm>
            <a:off x="650026" y="344545"/>
            <a:ext cx="8701088" cy="400110"/>
          </a:xfrm>
          <a:prstGeom prst="rect">
            <a:avLst/>
          </a:prstGeom>
          <a:noFill/>
          <a:ln>
            <a:noFill/>
          </a:ln>
        </p:spPr>
        <p:txBody>
          <a:bodyPr spcFirstLastPara="1" wrap="square" lIns="0" tIns="0" rIns="0" bIns="0" anchor="t" anchorCtr="0">
            <a:spAutoFit/>
          </a:bodyPr>
          <a:lstStyle/>
          <a:p>
            <a:pPr algn="l" rtl="0"/>
            <a:r>
              <a:rPr lang="en-US" sz="2600" b="1">
                <a:solidFill>
                  <a:srgbClr val="6D4C41"/>
                </a:solidFill>
                <a:latin typeface="Merriweather"/>
                <a:ea typeface="Merriweather"/>
                <a:cs typeface="Merriweather"/>
                <a:sym typeface="Merriweather"/>
              </a:rPr>
              <a:t>An Algorithm in Action: Solving x² + 10x = 39</a:t>
            </a:r>
            <a:endParaRPr sz="2600"/>
          </a:p>
        </p:txBody>
      </p:sp>
      <p:sp>
        <p:nvSpPr>
          <p:cNvPr id="2" name="Google Shape;235;p24">
            <a:hlinkClick r:id="rId5"/>
            <a:extLst>
              <a:ext uri="{FF2B5EF4-FFF2-40B4-BE49-F238E27FC236}">
                <a16:creationId xmlns:a16="http://schemas.microsoft.com/office/drawing/2014/main" id="{902B81A7-C8BF-F435-B0B0-99F525709359}"/>
              </a:ext>
            </a:extLst>
          </p:cNvPr>
          <p:cNvSpPr txBox="1"/>
          <p:nvPr/>
        </p:nvSpPr>
        <p:spPr>
          <a:xfrm>
            <a:off x="6529333" y="6016504"/>
            <a:ext cx="2821781" cy="207749"/>
          </a:xfrm>
          <a:prstGeom prst="rect">
            <a:avLst/>
          </a:prstGeom>
          <a:noFill/>
          <a:ln>
            <a:noFill/>
          </a:ln>
        </p:spPr>
        <p:txBody>
          <a:bodyPr spcFirstLastPara="1" wrap="square" lIns="0" tIns="0" rIns="0" bIns="0" anchor="t" anchorCtr="0">
            <a:spAutoFit/>
          </a:bodyPr>
          <a:lstStyle/>
          <a:p>
            <a:pPr algn="l" rtl="0">
              <a:lnSpc>
                <a:spcPct val="150000"/>
              </a:lnSpc>
            </a:pPr>
            <a:r>
              <a:rPr lang="en-US" sz="900" dirty="0">
                <a:solidFill>
                  <a:srgbClr val="3E2723"/>
                </a:solidFill>
                <a:latin typeface="Lato"/>
                <a:ea typeface="Lato"/>
                <a:cs typeface="Lato"/>
                <a:sym typeface="Lato"/>
              </a:rPr>
              <a:t>Source: </a:t>
            </a:r>
            <a:r>
              <a:rPr lang="en-US" sz="900" dirty="0" err="1">
                <a:solidFill>
                  <a:srgbClr val="4F46E5"/>
                </a:solidFill>
                <a:latin typeface="Lato"/>
                <a:ea typeface="Lato"/>
                <a:cs typeface="Lato"/>
                <a:sym typeface="Lato"/>
              </a:rPr>
              <a:t>mathshistory.st-andrews.ac.uk</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6" name="Google Shape;166;p19"/>
          <p:cNvSpPr txBox="1"/>
          <p:nvPr/>
        </p:nvSpPr>
        <p:spPr>
          <a:xfrm>
            <a:off x="1796653" y="2621757"/>
            <a:ext cx="5550694" cy="519373"/>
          </a:xfrm>
          <a:prstGeom prst="rect">
            <a:avLst/>
          </a:prstGeom>
          <a:noFill/>
          <a:ln>
            <a:noFill/>
          </a:ln>
        </p:spPr>
        <p:txBody>
          <a:bodyPr spcFirstLastPara="1" wrap="square" lIns="0" tIns="0" rIns="0" bIns="0" anchor="t" anchorCtr="0">
            <a:spAutoFit/>
          </a:bodyPr>
          <a:lstStyle/>
          <a:p>
            <a:pPr algn="ctr" rtl="0"/>
            <a:r>
              <a:rPr lang="en-US" sz="3375" b="1">
                <a:solidFill>
                  <a:srgbClr val="6D4C41"/>
                </a:solidFill>
                <a:latin typeface="Merriweather"/>
                <a:ea typeface="Merriweather"/>
                <a:cs typeface="Merriweather"/>
                <a:sym typeface="Merriweather"/>
              </a:rPr>
              <a:t>A Revolution in Numbers</a:t>
            </a:r>
            <a:endParaRPr/>
          </a:p>
        </p:txBody>
      </p:sp>
      <p:sp>
        <p:nvSpPr>
          <p:cNvPr id="167" name="Google Shape;167;p19"/>
          <p:cNvSpPr/>
          <p:nvPr/>
        </p:nvSpPr>
        <p:spPr>
          <a:xfrm>
            <a:off x="4214813" y="3514725"/>
            <a:ext cx="714375" cy="35719"/>
          </a:xfrm>
          <a:prstGeom prst="rect">
            <a:avLst/>
          </a:prstGeom>
          <a:solidFill>
            <a:srgbClr val="B08968"/>
          </a:solidFill>
          <a:ln>
            <a:noFill/>
          </a:ln>
        </p:spPr>
        <p:txBody>
          <a:bodyPr spcFirstLastPara="1" wrap="square" lIns="68569" tIns="34275" rIns="68569" bIns="34275" anchor="ctr" anchorCtr="0">
            <a:noAutofit/>
          </a:bodyPr>
          <a:lstStyle/>
          <a:p>
            <a:pPr algn="ctr" rtl="0"/>
            <a:endParaRPr sz="1350">
              <a:solidFill>
                <a:schemeClr val="dk1"/>
              </a:solidFill>
              <a:latin typeface="Calibri"/>
              <a:ea typeface="Calibri"/>
              <a:cs typeface="Calibri"/>
              <a:sym typeface="Calibri"/>
            </a:endParaRPr>
          </a:p>
        </p:txBody>
      </p:sp>
      <p:sp>
        <p:nvSpPr>
          <p:cNvPr id="168" name="Google Shape;168;p19"/>
          <p:cNvSpPr txBox="1"/>
          <p:nvPr/>
        </p:nvSpPr>
        <p:spPr>
          <a:xfrm>
            <a:off x="762000" y="3764757"/>
            <a:ext cx="7696200" cy="830997"/>
          </a:xfrm>
          <a:prstGeom prst="rect">
            <a:avLst/>
          </a:prstGeom>
          <a:noFill/>
          <a:ln>
            <a:noFill/>
          </a:ln>
        </p:spPr>
        <p:txBody>
          <a:bodyPr spcFirstLastPara="1" wrap="square" lIns="0" tIns="0" rIns="0" bIns="0" anchor="t" anchorCtr="0">
            <a:spAutoFit/>
          </a:bodyPr>
          <a:lstStyle/>
          <a:p>
            <a:pPr algn="ctr" rtl="0">
              <a:lnSpc>
                <a:spcPct val="150000"/>
              </a:lnSpc>
            </a:pPr>
            <a:r>
              <a:rPr lang="en-US" dirty="0">
                <a:solidFill>
                  <a:srgbClr val="3E2723"/>
                </a:solidFill>
                <a:latin typeface="Lato"/>
                <a:ea typeface="Lato"/>
                <a:cs typeface="Lato"/>
                <a:sym typeface="Lato"/>
              </a:rPr>
              <a:t>Al-Khwarizmi's *other* great contribution was introducing a new way to count, forever changing science, commerce, and computing.</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pic>
        <p:nvPicPr>
          <p:cNvPr id="174" name="Google Shape;174;p20" descr="image.png"/>
          <p:cNvPicPr preferRelativeResize="0"/>
          <p:nvPr/>
        </p:nvPicPr>
        <p:blipFill rotWithShape="1">
          <a:blip r:embed="rId3">
            <a:alphaModFix/>
          </a:blip>
          <a:srcRect/>
          <a:stretch/>
        </p:blipFill>
        <p:spPr>
          <a:xfrm>
            <a:off x="428626" y="1143000"/>
            <a:ext cx="3964781" cy="5029199"/>
          </a:xfrm>
          <a:prstGeom prst="rect">
            <a:avLst/>
          </a:prstGeom>
          <a:noFill/>
          <a:ln>
            <a:noFill/>
          </a:ln>
        </p:spPr>
      </p:pic>
      <p:pic>
        <p:nvPicPr>
          <p:cNvPr id="175" name="Google Shape;175;p20" descr="image.png"/>
          <p:cNvPicPr preferRelativeResize="0"/>
          <p:nvPr/>
        </p:nvPicPr>
        <p:blipFill rotWithShape="1">
          <a:blip r:embed="rId4">
            <a:alphaModFix/>
          </a:blip>
          <a:srcRect/>
          <a:stretch/>
        </p:blipFill>
        <p:spPr>
          <a:xfrm>
            <a:off x="4750594" y="1143000"/>
            <a:ext cx="3964781" cy="5029199"/>
          </a:xfrm>
          <a:prstGeom prst="rect">
            <a:avLst/>
          </a:prstGeom>
          <a:noFill/>
          <a:ln>
            <a:noFill/>
          </a:ln>
        </p:spPr>
      </p:pic>
      <p:sp>
        <p:nvSpPr>
          <p:cNvPr id="176" name="Google Shape;176;p20"/>
          <p:cNvSpPr txBox="1"/>
          <p:nvPr/>
        </p:nvSpPr>
        <p:spPr>
          <a:xfrm>
            <a:off x="428626" y="1365707"/>
            <a:ext cx="3964780" cy="553998"/>
          </a:xfrm>
          <a:prstGeom prst="rect">
            <a:avLst/>
          </a:prstGeom>
          <a:noFill/>
          <a:ln>
            <a:noFill/>
          </a:ln>
        </p:spPr>
        <p:txBody>
          <a:bodyPr spcFirstLastPara="1" wrap="square" lIns="0" tIns="0" rIns="0" bIns="0" anchor="t" anchorCtr="0">
            <a:spAutoFit/>
          </a:bodyPr>
          <a:lstStyle/>
          <a:p>
            <a:pPr algn="ctr" rtl="0"/>
            <a:r>
              <a:rPr lang="en-US" b="1" dirty="0">
                <a:solidFill>
                  <a:srgbClr val="6D4C41"/>
                </a:solidFill>
                <a:latin typeface="Merriweather"/>
                <a:ea typeface="Merriweather"/>
                <a:cs typeface="Merriweather"/>
                <a:sym typeface="Merriweather"/>
              </a:rPr>
              <a:t>Old Standard </a:t>
            </a:r>
          </a:p>
          <a:p>
            <a:pPr algn="ctr" rtl="0"/>
            <a:r>
              <a:rPr lang="en-US" b="1" dirty="0">
                <a:solidFill>
                  <a:srgbClr val="6D4C41"/>
                </a:solidFill>
                <a:latin typeface="Merriweather"/>
                <a:ea typeface="Merriweather"/>
                <a:cs typeface="Merriweather"/>
                <a:sym typeface="Merriweather"/>
              </a:rPr>
              <a:t>(e.g., Greek/Roman)</a:t>
            </a:r>
            <a:endParaRPr dirty="0"/>
          </a:p>
        </p:txBody>
      </p:sp>
      <p:sp>
        <p:nvSpPr>
          <p:cNvPr id="177" name="Google Shape;177;p20"/>
          <p:cNvSpPr txBox="1"/>
          <p:nvPr/>
        </p:nvSpPr>
        <p:spPr>
          <a:xfrm>
            <a:off x="562036" y="2291987"/>
            <a:ext cx="3789066" cy="2077492"/>
          </a:xfrm>
          <a:prstGeom prst="rect">
            <a:avLst/>
          </a:prstGeom>
          <a:noFill/>
          <a:ln>
            <a:noFill/>
          </a:ln>
        </p:spPr>
        <p:txBody>
          <a:bodyPr spcFirstLastPara="1" wrap="square" lIns="0" tIns="0" rIns="0" bIns="0" anchor="t" anchorCtr="0">
            <a:spAutoFit/>
          </a:bodyPr>
          <a:lstStyle/>
          <a:p>
            <a:pPr algn="l" rtl="0">
              <a:lnSpc>
                <a:spcPct val="125000"/>
              </a:lnSpc>
            </a:pPr>
            <a:r>
              <a:rPr lang="en-US" dirty="0">
                <a:solidFill>
                  <a:srgbClr val="3E2723"/>
                </a:solidFill>
                <a:latin typeface="Lato"/>
                <a:ea typeface="Lato"/>
                <a:cs typeface="Lato"/>
                <a:sym typeface="Lato"/>
              </a:rPr>
              <a:t>Used letters as numbers (I, V, X, L, C).</a:t>
            </a:r>
            <a:br>
              <a:rPr lang="en-US" dirty="0">
                <a:solidFill>
                  <a:schemeClr val="dk1"/>
                </a:solidFill>
                <a:latin typeface="Calibri"/>
                <a:ea typeface="Calibri"/>
                <a:cs typeface="Calibri"/>
                <a:sym typeface="Calibri"/>
              </a:rPr>
            </a:br>
            <a:r>
              <a:rPr lang="en-US" dirty="0">
                <a:solidFill>
                  <a:schemeClr val="dk1"/>
                </a:solidFill>
                <a:latin typeface="Calibri"/>
                <a:ea typeface="Calibri"/>
                <a:cs typeface="Calibri"/>
                <a:sym typeface="Calibri"/>
              </a:rPr>
              <a:t>	2025 </a:t>
            </a:r>
            <a:r>
              <a:rPr lang="en-US" dirty="0">
                <a:solidFill>
                  <a:schemeClr val="dk1"/>
                </a:solidFill>
                <a:latin typeface="Calibri"/>
                <a:ea typeface="Calibri"/>
                <a:cs typeface="Calibri"/>
                <a:sym typeface="Wingdings" pitchFamily="2" charset="2"/>
              </a:rPr>
              <a:t> </a:t>
            </a:r>
            <a:r>
              <a:rPr lang="en-US" b="1" dirty="0"/>
              <a:t>MMXXV</a:t>
            </a:r>
            <a:br>
              <a:rPr lang="en-US" b="1" dirty="0"/>
            </a:br>
            <a:endParaRPr lang="en-US" dirty="0">
              <a:solidFill>
                <a:srgbClr val="3E2723"/>
              </a:solidFill>
              <a:latin typeface="Lato"/>
              <a:ea typeface="Lato"/>
              <a:cs typeface="Lato"/>
              <a:sym typeface="Lato"/>
            </a:endParaRPr>
          </a:p>
          <a:p>
            <a:pPr algn="l" rtl="0">
              <a:lnSpc>
                <a:spcPct val="125000"/>
              </a:lnSpc>
            </a:pPr>
            <a:r>
              <a:rPr lang="en-US" dirty="0">
                <a:solidFill>
                  <a:srgbClr val="3E2723"/>
                </a:solidFill>
                <a:latin typeface="Lato"/>
                <a:ea typeface="Lato"/>
                <a:cs typeface="Lato"/>
                <a:sym typeface="Lato"/>
              </a:rPr>
              <a:t>This system was cumbersome and difficult to use for basic arithmetic like multiplication or division.</a:t>
            </a:r>
            <a:endParaRPr dirty="0"/>
          </a:p>
        </p:txBody>
      </p:sp>
      <p:sp>
        <p:nvSpPr>
          <p:cNvPr id="178" name="Google Shape;178;p20"/>
          <p:cNvSpPr txBox="1"/>
          <p:nvPr/>
        </p:nvSpPr>
        <p:spPr>
          <a:xfrm>
            <a:off x="504715" y="4566013"/>
            <a:ext cx="3789066" cy="415498"/>
          </a:xfrm>
          <a:prstGeom prst="rect">
            <a:avLst/>
          </a:prstGeom>
          <a:noFill/>
          <a:ln>
            <a:noFill/>
          </a:ln>
        </p:spPr>
        <p:txBody>
          <a:bodyPr spcFirstLastPara="1" wrap="square" lIns="0" tIns="0" rIns="0" bIns="0" anchor="t" anchorCtr="0">
            <a:spAutoFit/>
          </a:bodyPr>
          <a:lstStyle/>
          <a:p>
            <a:pPr algn="l" rtl="0">
              <a:lnSpc>
                <a:spcPct val="150000"/>
              </a:lnSpc>
            </a:pPr>
            <a:r>
              <a:rPr lang="en-US" dirty="0">
                <a:solidFill>
                  <a:srgbClr val="3E2723"/>
                </a:solidFill>
                <a:latin typeface="Lato"/>
                <a:ea typeface="Lato"/>
                <a:cs typeface="Lato"/>
                <a:sym typeface="Lato"/>
              </a:rPr>
              <a:t>Critically, it lacked two key concepts:</a:t>
            </a:r>
            <a:endParaRPr dirty="0"/>
          </a:p>
        </p:txBody>
      </p:sp>
      <p:sp>
        <p:nvSpPr>
          <p:cNvPr id="179" name="Google Shape;179;p20"/>
          <p:cNvSpPr txBox="1"/>
          <p:nvPr/>
        </p:nvSpPr>
        <p:spPr>
          <a:xfrm>
            <a:off x="4750593" y="1365707"/>
            <a:ext cx="3964781" cy="553998"/>
          </a:xfrm>
          <a:prstGeom prst="rect">
            <a:avLst/>
          </a:prstGeom>
          <a:noFill/>
          <a:ln>
            <a:noFill/>
          </a:ln>
        </p:spPr>
        <p:txBody>
          <a:bodyPr spcFirstLastPara="1" wrap="square" lIns="0" tIns="0" rIns="0" bIns="0" anchor="t" anchorCtr="0">
            <a:spAutoFit/>
          </a:bodyPr>
          <a:lstStyle/>
          <a:p>
            <a:pPr algn="ctr" rtl="0"/>
            <a:r>
              <a:rPr lang="en-US" b="1" dirty="0">
                <a:solidFill>
                  <a:srgbClr val="6D4C41"/>
                </a:solidFill>
                <a:latin typeface="Merriweather"/>
                <a:ea typeface="Merriweather"/>
                <a:cs typeface="Merriweather"/>
                <a:sym typeface="Merriweather"/>
              </a:rPr>
              <a:t>The New Standard </a:t>
            </a:r>
          </a:p>
          <a:p>
            <a:pPr algn="ctr" rtl="0"/>
            <a:r>
              <a:rPr lang="en-US" b="1" dirty="0">
                <a:solidFill>
                  <a:srgbClr val="6D4C41"/>
                </a:solidFill>
                <a:latin typeface="Merriweather"/>
                <a:ea typeface="Merriweather"/>
                <a:cs typeface="Merriweather"/>
                <a:sym typeface="Merriweather"/>
              </a:rPr>
              <a:t>(Hindu-Arabic)</a:t>
            </a:r>
            <a:endParaRPr dirty="0"/>
          </a:p>
        </p:txBody>
      </p:sp>
      <p:sp>
        <p:nvSpPr>
          <p:cNvPr id="180" name="Google Shape;180;p20"/>
          <p:cNvSpPr txBox="1"/>
          <p:nvPr/>
        </p:nvSpPr>
        <p:spPr>
          <a:xfrm>
            <a:off x="4914127" y="2291987"/>
            <a:ext cx="3637711" cy="1246495"/>
          </a:xfrm>
          <a:prstGeom prst="rect">
            <a:avLst/>
          </a:prstGeom>
          <a:noFill/>
          <a:ln>
            <a:noFill/>
          </a:ln>
        </p:spPr>
        <p:txBody>
          <a:bodyPr spcFirstLastPara="1" wrap="square" lIns="0" tIns="0" rIns="0" bIns="0" anchor="t" anchorCtr="0">
            <a:spAutoFit/>
          </a:bodyPr>
          <a:lstStyle/>
          <a:p>
            <a:pPr algn="l" rtl="0">
              <a:lnSpc>
                <a:spcPct val="150000"/>
              </a:lnSpc>
            </a:pPr>
            <a:r>
              <a:rPr lang="en-US" dirty="0">
                <a:solidFill>
                  <a:srgbClr val="3E2723"/>
                </a:solidFill>
                <a:latin typeface="Lato"/>
                <a:ea typeface="Lato"/>
                <a:cs typeface="Lato"/>
                <a:sym typeface="Lato"/>
              </a:rPr>
              <a:t>Al-Khwarizmi's book </a:t>
            </a:r>
            <a:r>
              <a:rPr lang="en-US" i="1" dirty="0">
                <a:solidFill>
                  <a:srgbClr val="3E2723"/>
                </a:solidFill>
                <a:latin typeface="Lato"/>
                <a:ea typeface="Lato"/>
                <a:cs typeface="Lato"/>
                <a:sym typeface="Lato"/>
              </a:rPr>
              <a:t>On the Calculation with Hindu Numerals</a:t>
            </a:r>
            <a:r>
              <a:rPr lang="en-US" dirty="0">
                <a:solidFill>
                  <a:srgbClr val="3E2723"/>
                </a:solidFill>
                <a:latin typeface="Lato"/>
                <a:ea typeface="Lato"/>
                <a:cs typeface="Lato"/>
                <a:sym typeface="Lato"/>
              </a:rPr>
              <a:t> introduced this system to the world.</a:t>
            </a:r>
            <a:endParaRPr dirty="0"/>
          </a:p>
        </p:txBody>
      </p:sp>
      <p:sp>
        <p:nvSpPr>
          <p:cNvPr id="181" name="Google Shape;181;p20"/>
          <p:cNvSpPr txBox="1"/>
          <p:nvPr/>
        </p:nvSpPr>
        <p:spPr>
          <a:xfrm>
            <a:off x="4942596" y="3942764"/>
            <a:ext cx="3514933" cy="830998"/>
          </a:xfrm>
          <a:prstGeom prst="rect">
            <a:avLst/>
          </a:prstGeom>
          <a:noFill/>
          <a:ln>
            <a:noFill/>
          </a:ln>
        </p:spPr>
        <p:txBody>
          <a:bodyPr spcFirstLastPara="1" wrap="square" lIns="0" tIns="0" rIns="0" bIns="0" anchor="t" anchorCtr="0">
            <a:spAutoFit/>
          </a:bodyPr>
          <a:lstStyle/>
          <a:p>
            <a:pPr algn="l" rtl="0">
              <a:lnSpc>
                <a:spcPct val="150000"/>
              </a:lnSpc>
            </a:pPr>
            <a:r>
              <a:rPr lang="en-US" dirty="0">
                <a:solidFill>
                  <a:srgbClr val="3E2723"/>
                </a:solidFill>
                <a:latin typeface="Lato"/>
                <a:ea typeface="Lato"/>
                <a:cs typeface="Lato"/>
                <a:sym typeface="Lato"/>
              </a:rPr>
              <a:t>It was revolutionary because it included:</a:t>
            </a:r>
            <a:endParaRPr dirty="0"/>
          </a:p>
        </p:txBody>
      </p:sp>
      <p:sp>
        <p:nvSpPr>
          <p:cNvPr id="183" name="Google Shape;183;p20"/>
          <p:cNvSpPr txBox="1"/>
          <p:nvPr/>
        </p:nvSpPr>
        <p:spPr>
          <a:xfrm>
            <a:off x="867564" y="5076794"/>
            <a:ext cx="3468638" cy="830997"/>
          </a:xfrm>
          <a:prstGeom prst="rect">
            <a:avLst/>
          </a:prstGeom>
          <a:noFill/>
          <a:ln>
            <a:noFill/>
          </a:ln>
        </p:spPr>
        <p:txBody>
          <a:bodyPr spcFirstLastPara="1" wrap="square" lIns="85725" tIns="0" rIns="0" bIns="0" anchor="t" anchorCtr="0">
            <a:spAutoFit/>
          </a:bodyPr>
          <a:lstStyle/>
          <a:p>
            <a:pPr marL="285750" indent="-285750" algn="l" rtl="0">
              <a:lnSpc>
                <a:spcPct val="150000"/>
              </a:lnSpc>
              <a:buFont typeface="Arial" panose="020B0604020202020204" pitchFamily="34" charset="0"/>
              <a:buChar char="•"/>
            </a:pPr>
            <a:r>
              <a:rPr lang="en-US" dirty="0">
                <a:solidFill>
                  <a:srgbClr val="3E2723"/>
                </a:solidFill>
                <a:latin typeface="Lato"/>
                <a:ea typeface="Lato"/>
                <a:cs typeface="Lato"/>
                <a:sym typeface="Lato"/>
              </a:rPr>
              <a:t>Positional Value</a:t>
            </a:r>
          </a:p>
          <a:p>
            <a:pPr marL="285750" indent="-285750" algn="l" rtl="0">
              <a:lnSpc>
                <a:spcPct val="150000"/>
              </a:lnSpc>
              <a:buFont typeface="Arial" panose="020B0604020202020204" pitchFamily="34" charset="0"/>
              <a:buChar char="•"/>
            </a:pPr>
            <a:r>
              <a:rPr lang="en-US" dirty="0">
                <a:solidFill>
                  <a:srgbClr val="3E2723"/>
                </a:solidFill>
                <a:latin typeface="Lato"/>
                <a:ea typeface="Lato"/>
                <a:cs typeface="Lato"/>
                <a:sym typeface="Lato"/>
              </a:rPr>
              <a:t>The number Zero</a:t>
            </a:r>
            <a:endParaRPr lang="en-US" dirty="0"/>
          </a:p>
        </p:txBody>
      </p:sp>
      <p:sp>
        <p:nvSpPr>
          <p:cNvPr id="187" name="Google Shape;187;p20"/>
          <p:cNvSpPr txBox="1"/>
          <p:nvPr/>
        </p:nvSpPr>
        <p:spPr>
          <a:xfrm>
            <a:off x="4951457" y="4732913"/>
            <a:ext cx="3628852" cy="1246495"/>
          </a:xfrm>
          <a:prstGeom prst="rect">
            <a:avLst/>
          </a:prstGeom>
          <a:noFill/>
          <a:ln>
            <a:noFill/>
          </a:ln>
        </p:spPr>
        <p:txBody>
          <a:bodyPr spcFirstLastPara="1" wrap="square" lIns="85725" tIns="0" rIns="0" bIns="0" anchor="t" anchorCtr="0">
            <a:spAutoFit/>
          </a:bodyPr>
          <a:lstStyle/>
          <a:p>
            <a:pPr marL="285750" indent="-285750" algn="l" rtl="0">
              <a:lnSpc>
                <a:spcPct val="150000"/>
              </a:lnSpc>
              <a:buFont typeface="Arial" panose="020B0604020202020204" pitchFamily="34" charset="0"/>
              <a:buChar char="•"/>
            </a:pPr>
            <a:r>
              <a:rPr lang="en-US" b="1" dirty="0">
                <a:solidFill>
                  <a:srgbClr val="3E2723"/>
                </a:solidFill>
                <a:latin typeface="Lato"/>
                <a:ea typeface="Lato"/>
                <a:cs typeface="Lato"/>
                <a:sym typeface="Lato"/>
              </a:rPr>
              <a:t>Positional Notation:</a:t>
            </a:r>
            <a:r>
              <a:rPr lang="en-US" dirty="0">
                <a:solidFill>
                  <a:srgbClr val="3E2723"/>
                </a:solidFill>
                <a:latin typeface="Lato"/>
                <a:ea typeface="Lato"/>
                <a:cs typeface="Lato"/>
                <a:sym typeface="Lato"/>
              </a:rPr>
              <a:t> </a:t>
            </a:r>
          </a:p>
          <a:p>
            <a:pPr algn="l" rtl="0">
              <a:lnSpc>
                <a:spcPct val="150000"/>
              </a:lnSpc>
            </a:pPr>
            <a:r>
              <a:rPr lang="en-US" dirty="0">
                <a:solidFill>
                  <a:srgbClr val="3E2723"/>
                </a:solidFill>
                <a:latin typeface="Lato"/>
                <a:ea typeface="Lato"/>
                <a:cs typeface="Lato"/>
                <a:sym typeface="Lato"/>
              </a:rPr>
              <a:t>     (The "1" in 10 vs. 100)</a:t>
            </a:r>
          </a:p>
          <a:p>
            <a:pPr marL="285750" indent="-285750" algn="l" rtl="0">
              <a:lnSpc>
                <a:spcPct val="150000"/>
              </a:lnSpc>
              <a:buFont typeface="Arial" panose="020B0604020202020204" pitchFamily="34" charset="0"/>
              <a:buChar char="•"/>
            </a:pPr>
            <a:r>
              <a:rPr lang="en-US" b="1" dirty="0">
                <a:solidFill>
                  <a:srgbClr val="3E2723"/>
                </a:solidFill>
                <a:latin typeface="Lato"/>
                <a:ea typeface="Lato"/>
                <a:cs typeface="Lato"/>
                <a:sym typeface="Lato"/>
              </a:rPr>
              <a:t>The Number Zero (0)</a:t>
            </a:r>
            <a:endParaRPr lang="en-US" dirty="0"/>
          </a:p>
        </p:txBody>
      </p:sp>
      <p:sp>
        <p:nvSpPr>
          <p:cNvPr id="190" name="Google Shape;190;p20"/>
          <p:cNvSpPr txBox="1"/>
          <p:nvPr/>
        </p:nvSpPr>
        <p:spPr>
          <a:xfrm>
            <a:off x="478134" y="552323"/>
            <a:ext cx="8701088" cy="400110"/>
          </a:xfrm>
          <a:prstGeom prst="rect">
            <a:avLst/>
          </a:prstGeom>
          <a:noFill/>
          <a:ln>
            <a:noFill/>
          </a:ln>
        </p:spPr>
        <p:txBody>
          <a:bodyPr spcFirstLastPara="1" wrap="square" lIns="0" tIns="0" rIns="0" bIns="0" anchor="t" anchorCtr="0">
            <a:spAutoFit/>
          </a:bodyPr>
          <a:lstStyle/>
          <a:p>
            <a:pPr algn="l" rtl="0"/>
            <a:r>
              <a:rPr lang="en-US" sz="2600" b="1" dirty="0">
                <a:solidFill>
                  <a:srgbClr val="6D4C41"/>
                </a:solidFill>
                <a:latin typeface="Merriweather"/>
                <a:ea typeface="Merriweather"/>
                <a:cs typeface="Merriweather"/>
                <a:sym typeface="Merriweather"/>
              </a:rPr>
              <a:t>A New Way to Count: Old vs. New</a:t>
            </a:r>
            <a:endParaRPr sz="2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6" name="Google Shape;196;p21"/>
          <p:cNvSpPr txBox="1"/>
          <p:nvPr/>
        </p:nvSpPr>
        <p:spPr>
          <a:xfrm>
            <a:off x="-533400" y="2586037"/>
            <a:ext cx="3964781" cy="1298497"/>
          </a:xfrm>
          <a:prstGeom prst="rect">
            <a:avLst/>
          </a:prstGeom>
          <a:noFill/>
          <a:ln>
            <a:noFill/>
          </a:ln>
        </p:spPr>
        <p:txBody>
          <a:bodyPr spcFirstLastPara="1" wrap="square" lIns="0" tIns="0" rIns="0" bIns="0" anchor="t" anchorCtr="0">
            <a:spAutoFit/>
          </a:bodyPr>
          <a:lstStyle/>
          <a:p>
            <a:pPr algn="ctr" rtl="0"/>
            <a:r>
              <a:rPr lang="en-US" sz="8438" b="1" dirty="0">
                <a:solidFill>
                  <a:srgbClr val="B08968"/>
                </a:solidFill>
                <a:latin typeface="Merriweather"/>
                <a:ea typeface="Merriweather"/>
                <a:cs typeface="Merriweather"/>
                <a:sym typeface="Merriweather"/>
              </a:rPr>
              <a:t>0</a:t>
            </a:r>
            <a:endParaRPr dirty="0"/>
          </a:p>
        </p:txBody>
      </p:sp>
      <p:sp>
        <p:nvSpPr>
          <p:cNvPr id="197" name="Google Shape;197;p21"/>
          <p:cNvSpPr txBox="1"/>
          <p:nvPr/>
        </p:nvSpPr>
        <p:spPr>
          <a:xfrm>
            <a:off x="-533400" y="3657600"/>
            <a:ext cx="3964781" cy="207749"/>
          </a:xfrm>
          <a:prstGeom prst="rect">
            <a:avLst/>
          </a:prstGeom>
          <a:noFill/>
          <a:ln>
            <a:noFill/>
          </a:ln>
        </p:spPr>
        <p:txBody>
          <a:bodyPr spcFirstLastPara="1" wrap="square" lIns="0" tIns="0" rIns="0" bIns="0" anchor="t" anchorCtr="0">
            <a:spAutoFit/>
          </a:bodyPr>
          <a:lstStyle/>
          <a:p>
            <a:pPr algn="ctr" rtl="0"/>
            <a:r>
              <a:rPr lang="en-US" sz="1350" b="1">
                <a:solidFill>
                  <a:srgbClr val="3E2723"/>
                </a:solidFill>
                <a:latin typeface="Lato"/>
                <a:ea typeface="Lato"/>
                <a:cs typeface="Lato"/>
                <a:sym typeface="Lato"/>
              </a:rPr>
              <a:t>The Game Changer</a:t>
            </a:r>
            <a:endParaRPr/>
          </a:p>
        </p:txBody>
      </p:sp>
      <p:sp>
        <p:nvSpPr>
          <p:cNvPr id="198" name="Google Shape;198;p21"/>
          <p:cNvSpPr txBox="1"/>
          <p:nvPr/>
        </p:nvSpPr>
        <p:spPr>
          <a:xfrm>
            <a:off x="2819400" y="2081273"/>
            <a:ext cx="4689747" cy="338554"/>
          </a:xfrm>
          <a:prstGeom prst="rect">
            <a:avLst/>
          </a:prstGeom>
          <a:noFill/>
          <a:ln>
            <a:noFill/>
          </a:ln>
        </p:spPr>
        <p:txBody>
          <a:bodyPr spcFirstLastPara="1" wrap="square" lIns="0" tIns="0" rIns="0" bIns="0" anchor="t" anchorCtr="0">
            <a:spAutoFit/>
          </a:bodyPr>
          <a:lstStyle/>
          <a:p>
            <a:pPr algn="l" rtl="0"/>
            <a:r>
              <a:rPr lang="en-US" sz="2200" b="1" dirty="0">
                <a:solidFill>
                  <a:srgbClr val="6D4C41"/>
                </a:solidFill>
                <a:latin typeface="Merriweather"/>
                <a:ea typeface="Merriweather"/>
                <a:cs typeface="Merriweather"/>
                <a:sym typeface="Merriweather"/>
              </a:rPr>
              <a:t>Why It Mattered</a:t>
            </a:r>
            <a:endParaRPr sz="2200" dirty="0"/>
          </a:p>
        </p:txBody>
      </p:sp>
      <p:sp>
        <p:nvSpPr>
          <p:cNvPr id="199" name="Google Shape;199;p21"/>
          <p:cNvSpPr txBox="1"/>
          <p:nvPr/>
        </p:nvSpPr>
        <p:spPr>
          <a:xfrm>
            <a:off x="2810540" y="2788367"/>
            <a:ext cx="5869393" cy="1246495"/>
          </a:xfrm>
          <a:prstGeom prst="rect">
            <a:avLst/>
          </a:prstGeom>
          <a:noFill/>
          <a:ln>
            <a:noFill/>
          </a:ln>
        </p:spPr>
        <p:txBody>
          <a:bodyPr spcFirstLastPara="1" wrap="square" lIns="0" tIns="0" rIns="0" bIns="0" anchor="t" anchorCtr="0">
            <a:spAutoFit/>
          </a:bodyPr>
          <a:lstStyle/>
          <a:p>
            <a:pPr algn="l" rtl="0">
              <a:lnSpc>
                <a:spcPct val="150000"/>
              </a:lnSpc>
            </a:pPr>
            <a:r>
              <a:rPr lang="en-US" dirty="0">
                <a:solidFill>
                  <a:srgbClr val="3E2723"/>
                </a:solidFill>
                <a:latin typeface="Lato"/>
                <a:ea typeface="Lato"/>
                <a:cs typeface="Lato"/>
                <a:sym typeface="Lato"/>
              </a:rPr>
              <a:t>The Hindu-Arabic numeral system, championed by Al-Khwarizmi, made practical arithmetic possible for the first time.</a:t>
            </a:r>
            <a:endParaRPr dirty="0"/>
          </a:p>
        </p:txBody>
      </p:sp>
      <p:sp>
        <p:nvSpPr>
          <p:cNvPr id="200" name="Google Shape;200;p21"/>
          <p:cNvSpPr txBox="1"/>
          <p:nvPr/>
        </p:nvSpPr>
        <p:spPr>
          <a:xfrm>
            <a:off x="2819400" y="4382799"/>
            <a:ext cx="5869393" cy="1661993"/>
          </a:xfrm>
          <a:prstGeom prst="rect">
            <a:avLst/>
          </a:prstGeom>
          <a:noFill/>
          <a:ln>
            <a:noFill/>
          </a:ln>
        </p:spPr>
        <p:txBody>
          <a:bodyPr spcFirstLastPara="1" wrap="square" lIns="0" tIns="0" rIns="0" bIns="0" anchor="t" anchorCtr="0">
            <a:spAutoFit/>
          </a:bodyPr>
          <a:lstStyle/>
          <a:p>
            <a:pPr algn="l" rtl="0">
              <a:lnSpc>
                <a:spcPct val="150000"/>
              </a:lnSpc>
            </a:pPr>
            <a:r>
              <a:rPr lang="en-US" dirty="0">
                <a:solidFill>
                  <a:srgbClr val="3E2723"/>
                </a:solidFill>
                <a:latin typeface="Lato"/>
                <a:ea typeface="Lato"/>
                <a:cs typeface="Lato"/>
                <a:sym typeface="Lato"/>
              </a:rPr>
              <a:t>Calculations that were once restricted to scholars using an abacus could now be done on paper by anyone. This is the number system we all use today, and it's the foundation of all digital computation.</a:t>
            </a:r>
            <a:endParaRPr dirty="0"/>
          </a:p>
        </p:txBody>
      </p:sp>
      <p:sp>
        <p:nvSpPr>
          <p:cNvPr id="201" name="Google Shape;201;p21"/>
          <p:cNvSpPr txBox="1"/>
          <p:nvPr/>
        </p:nvSpPr>
        <p:spPr>
          <a:xfrm>
            <a:off x="609600" y="609600"/>
            <a:ext cx="6962775" cy="400110"/>
          </a:xfrm>
          <a:prstGeom prst="rect">
            <a:avLst/>
          </a:prstGeom>
          <a:noFill/>
          <a:ln>
            <a:noFill/>
          </a:ln>
        </p:spPr>
        <p:txBody>
          <a:bodyPr spcFirstLastPara="1" wrap="square" lIns="0" tIns="0" rIns="0" bIns="0" anchor="t" anchorCtr="0">
            <a:spAutoFit/>
          </a:bodyPr>
          <a:lstStyle/>
          <a:p>
            <a:pPr algn="l" rtl="0"/>
            <a:r>
              <a:rPr lang="en-US" sz="2600" b="1" dirty="0">
                <a:solidFill>
                  <a:srgbClr val="6D4C41"/>
                </a:solidFill>
                <a:latin typeface="Merriweather"/>
                <a:ea typeface="Merriweather"/>
                <a:cs typeface="Merriweather"/>
                <a:sym typeface="Merriweather"/>
              </a:rPr>
              <a:t>The Power of the Positional Zero</a:t>
            </a:r>
            <a:endParaRPr sz="2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6060</TotalTime>
  <Words>926</Words>
  <Application>Microsoft Macintosh PowerPoint</Application>
  <PresentationFormat>On-screen Show (4:3)</PresentationFormat>
  <Paragraphs>75</Paragraphs>
  <Slides>10</Slides>
  <Notes>10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Aptos</vt:lpstr>
      <vt:lpstr>Arial</vt:lpstr>
      <vt:lpstr>Calibri</vt:lpstr>
      <vt:lpstr>Calibri Light</vt:lpstr>
      <vt:lpstr>Helvetica</vt:lpstr>
      <vt:lpstr>Helvetica Light</vt:lpstr>
      <vt:lpstr>Lato</vt:lpstr>
      <vt:lpstr>Merriweather</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MIT6_0001F16_Welcome</dc:title>
  <dc:creator>Bell, Ana</dc:creator>
  <cp:lastModifiedBy>Talebi, Shahriar</cp:lastModifiedBy>
  <cp:revision>277</cp:revision>
  <dcterms:created xsi:type="dcterms:W3CDTF">2025-06-05T14:09:19Z</dcterms:created>
  <dcterms:modified xsi:type="dcterms:W3CDTF">2025-11-26T01:46:39Z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2016-11-23T00:00:00Z</vt:filetime>
  </property>
  <property fmtid="{D5CDD505-2E9C-101B-9397-08002B2CF9AE}" pid="3" name="Creator">
    <vt:lpwstr>Microsoft® PowerPoint® 2013</vt:lpwstr>
  </property>
  <property fmtid="{D5CDD505-2E9C-101B-9397-08002B2CF9AE}" pid="4" name="LastSaved">
    <vt:filetime>2025-06-05T00:00:00Z</vt:filetime>
  </property>
  <property fmtid="{D5CDD505-2E9C-101B-9397-08002B2CF9AE}" pid="5" name="Producer">
    <vt:lpwstr>Microsoft® PowerPoint® 2013</vt:lpwstr>
  </property>
</Properties>
</file>